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x="6858000" cy="9144000"/>
  <p:embeddedFontLst>
    <p:embeddedFont>
      <p:font typeface="Nunito"/>
      <p:regular r:id="rId15"/>
      <p:bold r:id="rId16"/>
      <p:italic r:id="rId17"/>
      <p:boldItalic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Nunito-regular.fntdata"/><Relationship Id="rId14" Type="http://schemas.openxmlformats.org/officeDocument/2006/relationships/slide" Target="slides/slide9.xml"/><Relationship Id="rId17" Type="http://schemas.openxmlformats.org/officeDocument/2006/relationships/font" Target="fonts/Nunito-italic.fntdata"/><Relationship Id="rId16" Type="http://schemas.openxmlformats.org/officeDocument/2006/relationships/font" Target="fonts/Nunito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schemas.openxmlformats.org/officeDocument/2006/relationships/font" Target="fonts/Nunito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50ac2337db_0_1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50ac2337db_0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50ac2337db_0_1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50ac2337db_0_1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50ac2337db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50ac2337db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50ac2337db_0_1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50ac2337db_0_1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50ac2337db_0_1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50ac2337db_0_1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50ac2337db_0_1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50ac2337db_0_1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50ac2337db_0_1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50ac2337db_0_1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50ac2337db_0_1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50ac2337db_0_1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bg>
      <p:bgPr>
        <a:solidFill>
          <a:schemeClr val="accent6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15" name="Google Shape;15;p2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19" name="Google Shape;19;p2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7057468" y="5088"/>
            <a:ext cx="1851282" cy="752108"/>
            <a:chOff x="6917201" y="0"/>
            <a:chExt cx="2227777" cy="863400"/>
          </a:xfrm>
        </p:grpSpPr>
        <p:sp>
          <p:nvSpPr>
            <p:cNvPr id="23" name="Google Shape;23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6553032" y="4217852"/>
            <a:ext cx="2389068" cy="925737"/>
            <a:chOff x="6917201" y="0"/>
            <a:chExt cx="2227777" cy="863400"/>
          </a:xfrm>
        </p:grpSpPr>
        <p:sp>
          <p:nvSpPr>
            <p:cNvPr id="27" name="Google Shape;27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199149" y="4055652"/>
            <a:ext cx="2795414" cy="1083308"/>
            <a:chOff x="6917201" y="0"/>
            <a:chExt cx="2227777" cy="863400"/>
          </a:xfrm>
        </p:grpSpPr>
        <p:sp>
          <p:nvSpPr>
            <p:cNvPr id="31" name="Google Shape;31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4" name="Google Shape;34;p2"/>
          <p:cNvSpPr txBox="1"/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35" name="Google Shape;35;p2"/>
          <p:cNvSpPr txBox="1"/>
          <p:nvPr>
            <p:ph idx="1" type="subTitle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6" name="Google Shape;36;p2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bg>
      <p:bgPr>
        <a:solidFill>
          <a:schemeClr val="accent3"/>
        </a:solid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1" name="Google Shape;111;p11"/>
          <p:cNvGrpSpPr/>
          <p:nvPr/>
        </p:nvGrpSpPr>
        <p:grpSpPr>
          <a:xfrm>
            <a:off x="5959222" y="4119576"/>
            <a:ext cx="2520952" cy="1024165"/>
            <a:chOff x="6917201" y="0"/>
            <a:chExt cx="2227777" cy="863400"/>
          </a:xfrm>
        </p:grpSpPr>
        <p:sp>
          <p:nvSpPr>
            <p:cNvPr id="112" name="Google Shape;112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5" name="Google Shape;115;p11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116" name="Google Shape;116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9" name="Google Shape;119;p11"/>
          <p:cNvSpPr txBox="1"/>
          <p:nvPr>
            <p:ph hasCustomPrompt="1" type="title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11"/>
          <p:cNvSpPr txBox="1"/>
          <p:nvPr>
            <p:ph idx="1" type="body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1150" lvl="0" marL="45720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ctr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ctr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ctr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ctr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ctr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ctr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ctr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ctr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21" name="Google Shape;121;p11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bg>
      <p:bgPr>
        <a:solidFill>
          <a:schemeClr val="accent3"/>
        </a:solidFill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9" name="Google Shape;39;p3"/>
          <p:cNvGrpSpPr/>
          <p:nvPr/>
        </p:nvGrpSpPr>
        <p:grpSpPr>
          <a:xfrm>
            <a:off x="5594191" y="3961115"/>
            <a:ext cx="2910145" cy="1182340"/>
            <a:chOff x="6917201" y="0"/>
            <a:chExt cx="2227777" cy="863400"/>
          </a:xfrm>
        </p:grpSpPr>
        <p:sp>
          <p:nvSpPr>
            <p:cNvPr id="40" name="Google Shape;40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3" name="Google Shape;43;p3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44" name="Google Shape;44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7" name="Google Shape;47;p3"/>
          <p:cNvSpPr txBox="1"/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8" name="Google Shape;48;p3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bg>
      <p:bgPr>
        <a:solidFill>
          <a:schemeClr val="dk2"/>
        </a:solidFill>
      </p:bgPr>
    </p:bg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" name="Google Shape;51;p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4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54" name="Google Shape;54;p4"/>
          <p:cNvSpPr txBox="1"/>
          <p:nvPr>
            <p:ph idx="1" type="body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5" name="Google Shape;55;p4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bg>
      <p:bgPr>
        <a:solidFill>
          <a:schemeClr val="dk2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5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5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5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61" name="Google Shape;61;p5"/>
          <p:cNvSpPr txBox="1"/>
          <p:nvPr>
            <p:ph idx="1" type="body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2" name="Google Shape;62;p5"/>
          <p:cNvSpPr txBox="1"/>
          <p:nvPr>
            <p:ph idx="2" type="body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3" name="Google Shape;63;p5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bg>
      <p:bgPr>
        <a:solidFill>
          <a:schemeClr val="dk2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6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69" name="Google Shape;69;p6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bg>
      <p:bgPr>
        <a:solidFill>
          <a:schemeClr val="accent3"/>
        </a:solid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7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7"/>
          <p:cNvSpPr txBox="1"/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75" name="Google Shape;75;p7"/>
          <p:cNvSpPr txBox="1"/>
          <p:nvPr>
            <p:ph idx="1" type="body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76" name="Google Shape;76;p7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bg>
      <p:bgPr>
        <a:solidFill>
          <a:schemeClr val="accent1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8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0" name="Google Shape;80;p8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81" name="Google Shape;81;p8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4" name="Google Shape;84;p8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5" name="Google Shape;85;p8"/>
          <p:cNvGrpSpPr/>
          <p:nvPr/>
        </p:nvGrpSpPr>
        <p:grpSpPr>
          <a:xfrm>
            <a:off x="34934" y="4522125"/>
            <a:ext cx="1593306" cy="617072"/>
            <a:chOff x="6917201" y="0"/>
            <a:chExt cx="2227777" cy="863400"/>
          </a:xfrm>
        </p:grpSpPr>
        <p:sp>
          <p:nvSpPr>
            <p:cNvPr id="86" name="Google Shape;86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9" name="Google Shape;89;p8"/>
          <p:cNvGrpSpPr/>
          <p:nvPr/>
        </p:nvGrpSpPr>
        <p:grpSpPr>
          <a:xfrm>
            <a:off x="5886353" y="1243"/>
            <a:ext cx="3257455" cy="1261514"/>
            <a:chOff x="6917201" y="0"/>
            <a:chExt cx="2227777" cy="863400"/>
          </a:xfrm>
        </p:grpSpPr>
        <p:sp>
          <p:nvSpPr>
            <p:cNvPr id="90" name="Google Shape;90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3" name="Google Shape;93;p8"/>
          <p:cNvSpPr txBox="1"/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sp>
        <p:nvSpPr>
          <p:cNvPr id="94" name="Google Shape;94;p8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bg>
      <p:bgPr>
        <a:solidFill>
          <a:schemeClr val="dk2"/>
        </a:solid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9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9"/>
          <p:cNvSpPr txBox="1"/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00" name="Google Shape;100;p9"/>
          <p:cNvSpPr txBox="1"/>
          <p:nvPr>
            <p:ph idx="1" type="subTitle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1" name="Google Shape;101;p9"/>
          <p:cNvSpPr txBox="1"/>
          <p:nvPr>
            <p:ph idx="2" type="body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02" name="Google Shape;102;p9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bg>
      <p:bgPr>
        <a:solidFill>
          <a:schemeClr val="accent1"/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10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10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10"/>
          <p:cNvSpPr txBox="1"/>
          <p:nvPr>
            <p:ph idx="1" type="body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08" name="Google Shape;108;p10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h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hift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Calibri"/>
              <a:buChar char="●"/>
              <a:defRPr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9845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9845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845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845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845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845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845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845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h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3"/>
          <p:cNvSpPr txBox="1"/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01600" marR="1016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th" sz="6000">
                <a:latin typeface="TH SarabunPSK"/>
                <a:ea typeface="TH SarabunPSK"/>
                <a:cs typeface="TH SarabunPSK"/>
                <a:sym typeface="TH SarabunPSK"/>
              </a:rPr>
              <a:t> บทที่4  ประโยชน์</a:t>
            </a:r>
            <a:endParaRPr b="1" sz="6000">
              <a:latin typeface="TH SarabunPSK"/>
              <a:ea typeface="TH SarabunPSK"/>
              <a:cs typeface="TH SarabunPSK"/>
              <a:sym typeface="TH SarabunPSK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4"/>
          <p:cNvSpPr txBox="1"/>
          <p:nvPr/>
        </p:nvSpPr>
        <p:spPr>
          <a:xfrm>
            <a:off x="493025" y="442700"/>
            <a:ext cx="8238600" cy="3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TH SarabunPSK"/>
              <a:ea typeface="TH SarabunPSK"/>
              <a:cs typeface="TH SarabunPSK"/>
              <a:sym typeface="TH SarabunPS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h" sz="1800">
                <a:latin typeface="TH SarabunPSK"/>
                <a:ea typeface="TH SarabunPSK"/>
                <a:cs typeface="TH SarabunPSK"/>
                <a:sym typeface="TH SarabunPSK"/>
              </a:rPr>
              <a:t>ข้อดีของสื่อดิจิตอล </a:t>
            </a:r>
            <a:endParaRPr b="1" sz="1800">
              <a:latin typeface="TH SarabunPSK"/>
              <a:ea typeface="TH SarabunPSK"/>
              <a:cs typeface="TH SarabunPSK"/>
              <a:sym typeface="TH SarabunPS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h" sz="1800">
                <a:latin typeface="TH SarabunPSK"/>
                <a:ea typeface="TH SarabunPSK"/>
                <a:cs typeface="TH SarabunPSK"/>
                <a:sym typeface="TH SarabunPSK"/>
              </a:rPr>
              <a:t>1. ความคงทน  คุณภาพของสิ่งที่อยู่ใน “ Digital Media ” การเสื่อมสภาพจะใช้เวลานานกว่า เพราะรูปแบบของข้อมูลที่จัดเก็บแบบ . สองระดับ ” (0 กับ 1) โอกาสที่จะผิดเพี้ยนจะเกิดขึ้นได้ยากกว่า ข้อมูลแบบต่อเนื่อง เช่น การบันทึกภาพลงในวีดิทัศน์แบบอนาลอก กับการบันทึกภาพลงวีดิทัศน์ ในระบบดิจิตอล เมื่อเส้นเทปยืด การอ่านข้อมูลกลับมาในแบบดิจิตอลนั้น จะทำได้ง่ายกว่า และสามารถทำให้ได้ข้อมูลกลับมาได้เหมือนเดิมได้ง่ายกว่า แต่สำหรับอนาลอก จะให้คุณภาพของภาพ ที่ลดลงโดยทันที</a:t>
            </a:r>
            <a:endParaRPr sz="1800">
              <a:latin typeface="TH SarabunPSK"/>
              <a:ea typeface="TH SarabunPSK"/>
              <a:cs typeface="TH SarabunPSK"/>
              <a:sym typeface="TH SarabunPS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h" sz="1800">
                <a:latin typeface="TH SarabunPSK"/>
                <a:ea typeface="TH SarabunPSK"/>
                <a:cs typeface="TH SarabunPSK"/>
                <a:sym typeface="TH SarabunPSK"/>
              </a:rPr>
              <a:t>2. รูปแบบของการนำไปใช้งานทำได้หลากหลายวิธี  ข้อมูลที่จัดเก็บในแบบดิจิตอล ถือได้ว่า เป็นข้อมูลกลาง ที่สามารถแปลงไปสู่รูปแบบอื่นได้ง่ายเช่น ถ่ายรูปด้วยกล้องดิจิตอล เมื่อได้เป็น ข้อมูลภาพออกมาแล้ว จากนั้น สามารพิมพ์ภาพลงบนกระดาษหรือการแสดงภาพบนจอคอมพิวเตอร์ หรือแสดงภาพบนจอทีวี ก็ได้เช่นกัน</a:t>
            </a:r>
            <a:endParaRPr sz="1800">
              <a:latin typeface="TH SarabunPSK"/>
              <a:ea typeface="TH SarabunPSK"/>
              <a:cs typeface="TH SarabunPSK"/>
              <a:sym typeface="TH SarabunPS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h" sz="1800">
                <a:latin typeface="TH SarabunPSK"/>
                <a:ea typeface="TH SarabunPSK"/>
                <a:cs typeface="TH SarabunPSK"/>
                <a:sym typeface="TH SarabunPSK"/>
              </a:rPr>
              <a:t>3. การนำไปผสมผสานกับสื่อรูปแบบอื่น เช่น ภาพถ่าย นำมารวมกับเสียง มีการแสดงแบบ Multi-Media</a:t>
            </a:r>
            <a:endParaRPr sz="1800">
              <a:latin typeface="TH SarabunPSK"/>
              <a:ea typeface="TH SarabunPSK"/>
              <a:cs typeface="TH SarabunPSK"/>
              <a:sym typeface="TH SarabunPS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h" sz="1800">
                <a:latin typeface="TH SarabunPSK"/>
                <a:ea typeface="TH SarabunPSK"/>
                <a:cs typeface="TH SarabunPSK"/>
                <a:sym typeface="TH SarabunPSK"/>
              </a:rPr>
              <a:t>4. การปรับแต่ง (Edit) เป็นการปรับแต่งสื่อที่เป็นภาพถ่าย วิดีโอ เสียงนกร้อง … นำมาปรับแต่งให้ดีขึ้นกว่าเดิม การสอดแทรก สิ่งเหล่านี้ทำให้น่าดู น่าฟัง มากกว่าปกติ มีความวิจิตรพิสดาร </a:t>
            </a:r>
            <a:endParaRPr sz="1800">
              <a:latin typeface="TH SarabunPSK"/>
              <a:ea typeface="TH SarabunPSK"/>
              <a:cs typeface="TH SarabunPSK"/>
              <a:sym typeface="TH SarabunPSK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5"/>
          <p:cNvSpPr txBox="1"/>
          <p:nvPr/>
        </p:nvSpPr>
        <p:spPr>
          <a:xfrm>
            <a:off x="1388250" y="983475"/>
            <a:ext cx="63675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h" sz="1800">
                <a:latin typeface="TH SarabunPSK"/>
                <a:ea typeface="TH SarabunPSK"/>
                <a:cs typeface="TH SarabunPSK"/>
                <a:sym typeface="TH SarabunPSK"/>
              </a:rPr>
              <a:t>ข้อเสียของสื่อดิจิตอล</a:t>
            </a:r>
            <a:endParaRPr b="1" sz="1800">
              <a:latin typeface="TH SarabunPSK"/>
              <a:ea typeface="TH SarabunPSK"/>
              <a:cs typeface="TH SarabunPSK"/>
              <a:sym typeface="TH SarabunPS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h" sz="1800">
                <a:latin typeface="TH SarabunPSK"/>
                <a:ea typeface="TH SarabunPSK"/>
                <a:cs typeface="TH SarabunPSK"/>
                <a:sym typeface="TH SarabunPSK"/>
              </a:rPr>
              <a:t>เป็นสิ่งที่ง่ายต่อการกระทำผิดศิลธรรม การละเมิดในสิทธิของผู้อื่น เช่น การนำเอาภาพของบุคคลหนึ่ง มาตัดต่อกับภาพเปลือยกายของอีกคนหนึ่ง หรือ การทำซ้ำ (Copy) กับ งานสื่อ ที่มีลิขสิทธิ์ถูกต้อง เป็นต้น </a:t>
            </a:r>
            <a:endParaRPr sz="1800">
              <a:latin typeface="TH SarabunPSK"/>
              <a:ea typeface="TH SarabunPSK"/>
              <a:cs typeface="TH SarabunPSK"/>
              <a:sym typeface="TH SarabunPS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h" sz="1800">
                <a:latin typeface="TH SarabunPSK"/>
                <a:ea typeface="TH SarabunPSK"/>
                <a:cs typeface="TH SarabunPSK"/>
                <a:sym typeface="TH SarabunPSK"/>
              </a:rPr>
              <a:t>ถึงอย่างไรก็ตาม จากข้อดี ที่มีคุณสมบัติเด่นมากมายเหล่านี้ ทำให้แนวโน้มของอุปกรณ์สื่อในอนาคต สามารถพัฒนาขึ้นเป็นสื่อดิจิตอล (Digital Media) และมีแนวทางของการพัฒนา ให้มีคุณภาพดีขึ้นทุกขณะ และราคาถูกลงอย่างเหลือเชื่อ …</a:t>
            </a:r>
            <a:endParaRPr sz="1800">
              <a:latin typeface="TH SarabunPSK"/>
              <a:ea typeface="TH SarabunPSK"/>
              <a:cs typeface="TH SarabunPSK"/>
              <a:sym typeface="TH SarabunPS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6"/>
          <p:cNvSpPr txBox="1"/>
          <p:nvPr>
            <p:ph type="ctrTitle"/>
          </p:nvPr>
        </p:nvSpPr>
        <p:spPr>
          <a:xfrm>
            <a:off x="3528402" y="1847700"/>
            <a:ext cx="2549100" cy="144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01600" marR="1016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h" sz="6000">
                <a:latin typeface="TH SarabunPSK"/>
                <a:ea typeface="TH SarabunPSK"/>
                <a:cs typeface="TH SarabunPSK"/>
                <a:sym typeface="TH SarabunPSK"/>
              </a:rPr>
              <a:t>สรุป</a:t>
            </a:r>
            <a:endParaRPr sz="6000">
              <a:latin typeface="TH SarabunPSK"/>
              <a:ea typeface="TH SarabunPSK"/>
              <a:cs typeface="TH SarabunPSK"/>
              <a:sym typeface="TH SarabunPSK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7"/>
          <p:cNvSpPr txBox="1"/>
          <p:nvPr/>
        </p:nvSpPr>
        <p:spPr>
          <a:xfrm>
            <a:off x="382050" y="537700"/>
            <a:ext cx="7866900" cy="399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800"/>
              <a:buFont typeface="TH SarabunPSK"/>
              <a:buChar char="●"/>
            </a:pPr>
            <a:r>
              <a:rPr lang="th" sz="1800">
                <a:latin typeface="TH SarabunPSK"/>
                <a:ea typeface="TH SarabunPSK"/>
                <a:cs typeface="TH SarabunPSK"/>
                <a:sym typeface="TH SarabunPSK"/>
              </a:rPr>
              <a:t>“มัลติมีเดีย” หมายถึง การนาองค์ประกอบของสื่อดิจิตอลชนิดต่างๆ มาผสมผสานเข้าด้วยกัน ซึ่งประกอบด้วย ตัวอักษร (Text) ภาพนิ่ง (Still Image) ภาพเคลื่อนไหว (Animation) เสียง (Sound) และวิดีโอ (Video)</a:t>
            </a:r>
            <a:endParaRPr sz="1800">
              <a:latin typeface="TH SarabunPSK"/>
              <a:ea typeface="TH SarabunPSK"/>
              <a:cs typeface="TH SarabunPSK"/>
              <a:sym typeface="TH SarabunPSK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TH SarabunPSK"/>
              <a:buChar char="●"/>
            </a:pPr>
            <a:r>
              <a:rPr lang="th" sz="1800">
                <a:latin typeface="TH SarabunPSK"/>
                <a:ea typeface="TH SarabunPSK"/>
                <a:cs typeface="TH SarabunPSK"/>
                <a:sym typeface="TH SarabunPSK"/>
              </a:rPr>
              <a:t>โดยผ่านกระบวนการทางระบบคอมพิวเตอร์เพื่อสื่อความหมายกับผู้ใช้อย่างมีปฏิสัมพันธ์ (Interactive Multimedia) และได้บรรลุผลตรงตามวัตถุประสงค์การใช้งาน ในส่วนของแต่ละองค์ประกอบของมัลติมีเดียทั้ง 5 ชนิดจะมีทั้งข้อดี-ข้อเสียที่แตกต่างกันไปตามคุณลักษณะและวิธีการใช้งาน</a:t>
            </a:r>
            <a:endParaRPr sz="1800">
              <a:latin typeface="TH SarabunPSK"/>
              <a:ea typeface="TH SarabunPSK"/>
              <a:cs typeface="TH SarabunPSK"/>
              <a:sym typeface="TH SarabunPSK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TH SarabunPSK"/>
              <a:buChar char="●"/>
            </a:pPr>
            <a:r>
              <a:rPr lang="th" sz="1800">
                <a:latin typeface="TH SarabunPSK"/>
                <a:ea typeface="TH SarabunPSK"/>
                <a:cs typeface="TH SarabunPSK"/>
                <a:sym typeface="TH SarabunPSK"/>
              </a:rPr>
              <a:t>สาหรับประโยชน์ที่จะได้รับจากมัลติมีเดียมีมากมาย นอกจากจะช่วยเพิ่มประสิทธิภาพในการดาเนินงานแล้ว ยังเพิ่มประสิทธิผลของความคุ้มค่าในการลงทุนอีกด้วย ทั้งนี้ขึ้นอยู่กับวิธีการนามาประยุกต์ใช้เพื่อให้เกิดประโยชน์สูงสุด</a:t>
            </a:r>
            <a:endParaRPr sz="1800">
              <a:latin typeface="TH SarabunPSK"/>
              <a:ea typeface="TH SarabunPSK"/>
              <a:cs typeface="TH SarabunPSK"/>
              <a:sym typeface="TH SarabunPSK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8"/>
          <p:cNvSpPr txBox="1"/>
          <p:nvPr/>
        </p:nvSpPr>
        <p:spPr>
          <a:xfrm>
            <a:off x="1512988" y="379300"/>
            <a:ext cx="6053700" cy="33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h" sz="1800">
                <a:latin typeface="TH SarabunPSK"/>
                <a:ea typeface="TH SarabunPSK"/>
                <a:cs typeface="TH SarabunPSK"/>
                <a:sym typeface="TH SarabunPSK"/>
              </a:rPr>
              <a:t>โดยสรุป </a:t>
            </a:r>
            <a:r>
              <a:rPr b="1" lang="th" sz="1800">
                <a:latin typeface="TH SarabunPSK"/>
                <a:ea typeface="TH SarabunPSK"/>
                <a:cs typeface="TH SarabunPSK"/>
                <a:sym typeface="TH SarabunPSK"/>
              </a:rPr>
              <a:t>สื่อดิจิทัล </a:t>
            </a:r>
            <a:r>
              <a:rPr lang="th" sz="1800">
                <a:latin typeface="TH SarabunPSK"/>
                <a:ea typeface="TH SarabunPSK"/>
                <a:cs typeface="TH SarabunPSK"/>
                <a:sym typeface="TH SarabunPSK"/>
              </a:rPr>
              <a:t>หมายถึง สื่ออิเล็กทรอนิกส์ซึ่งทำงานโดยใช้รหัสดิจิทัล ในปัจจุบัน การเขียนโปรแกรม ตั้งอยู่บนพื้นฐานของเลขฐานสอง ในกรณีนี้ ดิจิทัล หมายถึงการแยกแยะระหว่าง "0" กับ "1" ในการแสดงข้อมูล คอมพิวเตอร์ เป็นเครื่องจักรที่มักจะแปลข้อมูลดิจิทัลฐานสองแล้วจึงแสดงชั้นของเครื่องประมวลผลชั้นของข้อมูลดิจิทัลที่เหนือกว่า </a:t>
            </a:r>
            <a:endParaRPr sz="1800">
              <a:latin typeface="TH SarabunPSK"/>
              <a:ea typeface="TH SarabunPSK"/>
              <a:cs typeface="TH SarabunPSK"/>
              <a:sym typeface="TH SarabunPSK"/>
            </a:endParaRPr>
          </a:p>
        </p:txBody>
      </p:sp>
      <p:pic>
        <p:nvPicPr>
          <p:cNvPr id="154" name="Google Shape;15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25525" y="2979438"/>
            <a:ext cx="428625" cy="428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25538" y="2143125"/>
            <a:ext cx="428625" cy="428625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18"/>
          <p:cNvSpPr txBox="1"/>
          <p:nvPr/>
        </p:nvSpPr>
        <p:spPr>
          <a:xfrm>
            <a:off x="3284400" y="1330100"/>
            <a:ext cx="2575200" cy="395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h" sz="1600">
                <a:latin typeface="TH SarabunPSK"/>
                <a:ea typeface="TH SarabunPSK"/>
                <a:cs typeface="TH SarabunPSK"/>
                <a:sym typeface="TH SarabunPSK"/>
              </a:rPr>
              <a:t> Digital Media (สื่อดิจิทัล)</a:t>
            </a:r>
            <a:endParaRPr b="1" sz="1600">
              <a:latin typeface="TH SarabunPSK"/>
              <a:ea typeface="TH SarabunPSK"/>
              <a:cs typeface="TH SarabunPSK"/>
              <a:sym typeface="TH SarabunPSK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latin typeface="TH SarabunPSK"/>
              <a:ea typeface="TH SarabunPSK"/>
              <a:cs typeface="TH SarabunPSK"/>
              <a:sym typeface="TH SarabunPS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latin typeface="TH SarabunPSK"/>
              <a:ea typeface="TH SarabunPSK"/>
              <a:cs typeface="TH SarabunPSK"/>
              <a:sym typeface="TH SarabunPSK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h" sz="1600">
                <a:latin typeface="TH SarabunPSK"/>
                <a:ea typeface="TH SarabunPSK"/>
                <a:cs typeface="TH SarabunPSK"/>
                <a:sym typeface="TH SarabunPSK"/>
              </a:rPr>
              <a:t>Multimedia (มัลติมีเดีย)</a:t>
            </a:r>
            <a:endParaRPr b="1" sz="1600">
              <a:latin typeface="TH SarabunPSK"/>
              <a:ea typeface="TH SarabunPSK"/>
              <a:cs typeface="TH SarabunPSK"/>
              <a:sym typeface="TH SarabunPSK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latin typeface="TH SarabunPSK"/>
              <a:ea typeface="TH SarabunPSK"/>
              <a:cs typeface="TH SarabunPSK"/>
              <a:sym typeface="TH SarabunPSK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latin typeface="TH SarabunPSK"/>
              <a:ea typeface="TH SarabunPSK"/>
              <a:cs typeface="TH SarabunPSK"/>
              <a:sym typeface="TH SarabunPSK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h" sz="1600" u="sng">
                <a:latin typeface="TH SarabunPSK"/>
                <a:ea typeface="TH SarabunPSK"/>
                <a:cs typeface="TH SarabunPSK"/>
                <a:sym typeface="TH SarabunPSK"/>
              </a:rPr>
              <a:t>New media (สื่อใหม่)</a:t>
            </a:r>
            <a:endParaRPr b="1" sz="1600" u="sng">
              <a:latin typeface="TH SarabunPSK"/>
              <a:ea typeface="TH SarabunPSK"/>
              <a:cs typeface="TH SarabunPSK"/>
              <a:sym typeface="TH SarabunPSK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h" sz="1600">
                <a:latin typeface="TH SarabunPSK"/>
                <a:ea typeface="TH SarabunPSK"/>
                <a:cs typeface="TH SarabunPSK"/>
                <a:sym typeface="TH SarabunPSK"/>
              </a:rPr>
              <a:t>องค์ประกอบของสื่อดิจิทัลเบื้องต้น</a:t>
            </a:r>
            <a:r>
              <a:rPr lang="th" sz="1600">
                <a:latin typeface="TH SarabunPSK"/>
                <a:ea typeface="TH SarabunPSK"/>
                <a:cs typeface="TH SarabunPSK"/>
                <a:sym typeface="TH SarabunPSK"/>
              </a:rPr>
              <a:t> </a:t>
            </a:r>
            <a:endParaRPr sz="1600">
              <a:latin typeface="TH SarabunPSK"/>
              <a:ea typeface="TH SarabunPSK"/>
              <a:cs typeface="TH SarabunPSK"/>
              <a:sym typeface="TH SarabunPSK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h" sz="1600">
                <a:latin typeface="TH SarabunPSK"/>
                <a:ea typeface="TH SarabunPSK"/>
                <a:cs typeface="TH SarabunPSK"/>
                <a:sym typeface="TH SarabunPSK"/>
              </a:rPr>
              <a:t>ข้อความ, เสียง, ภาพนิ่ง </a:t>
            </a:r>
            <a:r>
              <a:rPr lang="th" sz="1600">
                <a:latin typeface="TH SarabunPSK"/>
                <a:ea typeface="TH SarabunPSK"/>
                <a:cs typeface="TH SarabunPSK"/>
                <a:sym typeface="TH SarabunPSK"/>
              </a:rPr>
              <a:t>, </a:t>
            </a:r>
            <a:r>
              <a:rPr b="1" lang="th" sz="1600">
                <a:latin typeface="TH SarabunPSK"/>
                <a:ea typeface="TH SarabunPSK"/>
                <a:cs typeface="TH SarabunPSK"/>
                <a:sym typeface="TH SarabunPSK"/>
              </a:rPr>
              <a:t>ภาพเคลื่อนไหว </a:t>
            </a:r>
            <a:r>
              <a:rPr lang="th" sz="1600">
                <a:latin typeface="TH SarabunPSK"/>
                <a:ea typeface="TH SarabunPSK"/>
                <a:cs typeface="TH SarabunPSK"/>
                <a:sym typeface="TH SarabunPSK"/>
              </a:rPr>
              <a:t>, </a:t>
            </a:r>
            <a:r>
              <a:rPr b="1" lang="th" sz="1600">
                <a:latin typeface="TH SarabunPSK"/>
                <a:ea typeface="TH SarabunPSK"/>
                <a:cs typeface="TH SarabunPSK"/>
                <a:sym typeface="TH SarabunPSK"/>
              </a:rPr>
              <a:t>วีดิโอ</a:t>
            </a:r>
            <a:endParaRPr b="1" sz="1600">
              <a:latin typeface="TH SarabunPSK"/>
              <a:ea typeface="TH SarabunPSK"/>
              <a:cs typeface="TH SarabunPSK"/>
              <a:sym typeface="TH SarabunPSK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h" sz="1600">
                <a:latin typeface="TH SarabunPSK"/>
                <a:ea typeface="TH SarabunPSK"/>
                <a:cs typeface="TH SarabunPSK"/>
                <a:sym typeface="TH SarabunPSK"/>
              </a:rPr>
              <a:t>“มัลติมีเดีย”</a:t>
            </a:r>
            <a:endParaRPr b="1" sz="1600">
              <a:latin typeface="TH SarabunPSK"/>
              <a:ea typeface="TH SarabunPSK"/>
              <a:cs typeface="TH SarabunPSK"/>
              <a:sym typeface="TH SarabunPSK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9"/>
          <p:cNvSpPr txBox="1"/>
          <p:nvPr/>
        </p:nvSpPr>
        <p:spPr>
          <a:xfrm>
            <a:off x="1514050" y="1756200"/>
            <a:ext cx="5943000" cy="13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h" sz="1800">
                <a:latin typeface="TH SarabunPSK"/>
                <a:ea typeface="TH SarabunPSK"/>
                <a:cs typeface="TH SarabunPSK"/>
                <a:sym typeface="TH SarabunPSK"/>
              </a:rPr>
              <a:t>การนำองค์ประกอบของสื่อดิจิทัลชนิดต่างๆ มาผสมผสานเข้าด้วยกัน ซึ่งประกอบด้วย ตัวอักษร (Text) ภาพนิง (Still Image) ภาพเคลื่อนไหว (Animation) เสียง (Sound) และวดีโอ (Video) โดยผ่านกระบวนการทางระบบคอมพิวเตอรเพื่อสื่อ ความหมายกับผู้ใช้อย่างมีปฏิสัมพันธ์ (Interactive Multimedia) และได้บรรลุผลตรงตามวลวัตถุประสงค์การใช้งาน </a:t>
            </a:r>
            <a:endParaRPr sz="1800">
              <a:latin typeface="TH SarabunPSK"/>
              <a:ea typeface="TH SarabunPSK"/>
              <a:cs typeface="TH SarabunPSK"/>
              <a:sym typeface="TH SarabunPSK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0"/>
          <p:cNvSpPr txBox="1"/>
          <p:nvPr/>
        </p:nvSpPr>
        <p:spPr>
          <a:xfrm>
            <a:off x="1471600" y="831200"/>
            <a:ext cx="64239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TH SarabunPSK"/>
              <a:ea typeface="TH SarabunPSK"/>
              <a:cs typeface="TH SarabunPSK"/>
              <a:sym typeface="TH SarabunPS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h" sz="1800">
                <a:latin typeface="TH SarabunPSK"/>
                <a:ea typeface="TH SarabunPSK"/>
                <a:cs typeface="TH SarabunPSK"/>
                <a:sym typeface="TH SarabunPSK"/>
              </a:rPr>
              <a:t>Visual Communication Arts</a:t>
            </a:r>
            <a:r>
              <a:rPr lang="th" sz="1800">
                <a:latin typeface="TH SarabunPSK"/>
                <a:ea typeface="TH SarabunPSK"/>
                <a:cs typeface="TH SarabunPSK"/>
                <a:sym typeface="TH SarabunPSK"/>
              </a:rPr>
              <a:t> </a:t>
            </a:r>
            <a:endParaRPr sz="1800">
              <a:latin typeface="TH SarabunPSK"/>
              <a:ea typeface="TH SarabunPSK"/>
              <a:cs typeface="TH SarabunPSK"/>
              <a:sym typeface="TH SarabunPS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h" sz="1800">
                <a:latin typeface="TH SarabunPSK"/>
                <a:ea typeface="TH SarabunPSK"/>
                <a:cs typeface="TH SarabunPSK"/>
                <a:sym typeface="TH SarabunPSK"/>
              </a:rPr>
              <a:t>        การสื่อสารด้วยการมองเห็น เป็นการสื่อสารที่มุ่งที่จะให้ความคิดความเข้าใจของผู้อื่น ให้เหมือนกับความคิดความเข้าใจ ของเรา หรือทำอย่างไรจึงจะเอาความรู้สึกนึกคิดของผู้อื่นได้ โดยให้มีความรู้สึกนึกคิดเช่นเดียวกับเรา เพราะธรรมชาติมนุษย์ ได้รับข่าวสารอย่างเดียวกันมา แต่จะมีความเข้าใจและความรู้สึกนึกคิด แตกต่างกันออกไป </a:t>
            </a:r>
            <a:endParaRPr sz="1800">
              <a:latin typeface="TH SarabunPSK"/>
              <a:ea typeface="TH SarabunPSK"/>
              <a:cs typeface="TH SarabunPSK"/>
              <a:sym typeface="TH SarabunPSK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1"/>
          <p:cNvSpPr txBox="1"/>
          <p:nvPr/>
        </p:nvSpPr>
        <p:spPr>
          <a:xfrm>
            <a:off x="735800" y="537600"/>
            <a:ext cx="7535100" cy="34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TH SarabunPSK"/>
              <a:ea typeface="TH SarabunPSK"/>
              <a:cs typeface="TH SarabunPSK"/>
              <a:sym typeface="TH SarabunPS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h" sz="1800">
                <a:latin typeface="TH SarabunPSK"/>
                <a:ea typeface="TH SarabunPSK"/>
                <a:cs typeface="TH SarabunPSK"/>
                <a:sym typeface="TH SarabunPSK"/>
              </a:rPr>
              <a:t> 		1. ผลงานการออกแบบสิ่งพิมพ์ด้วยสื่อดิจิทัล</a:t>
            </a:r>
            <a:r>
              <a:rPr lang="th" sz="1800">
                <a:latin typeface="TH SarabunPSK"/>
                <a:ea typeface="TH SarabunPSK"/>
                <a:cs typeface="TH SarabunPSK"/>
                <a:sym typeface="TH SarabunPSK"/>
              </a:rPr>
              <a:t> เช่น	หนังสือ ( Book), นิตยสาร ( Magazine), วารสาร ( Periodical), ภาพโฆษณา ( Poster), เครื่องหมายและการค้า</a:t>
            </a:r>
            <a:endParaRPr sz="1800">
              <a:latin typeface="TH SarabunPSK"/>
              <a:ea typeface="TH SarabunPSK"/>
              <a:cs typeface="TH SarabunPSK"/>
              <a:sym typeface="TH SarabunPS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h" sz="1800">
                <a:latin typeface="TH SarabunPSK"/>
                <a:ea typeface="TH SarabunPSK"/>
                <a:cs typeface="TH SarabunPSK"/>
                <a:sym typeface="TH SarabunPSK"/>
              </a:rPr>
              <a:t>(Trademark &amp; Logo), ตราสัญลักษณ์ (Logo), บรรจุภัณฑ์ (Packaging) เป็นต้น </a:t>
            </a:r>
            <a:endParaRPr sz="1800">
              <a:latin typeface="TH SarabunPSK"/>
              <a:ea typeface="TH SarabunPSK"/>
              <a:cs typeface="TH SarabunPSK"/>
              <a:sym typeface="TH SarabunPS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h" sz="1800">
                <a:latin typeface="TH SarabunPSK"/>
                <a:ea typeface="TH SarabunPSK"/>
                <a:cs typeface="TH SarabunPSK"/>
                <a:sym typeface="TH SarabunPSK"/>
              </a:rPr>
              <a:t>            	2. ผลงานการออกแบบเพื่อนำไปใช้สื่อดิจิทัลโดยตรง</a:t>
            </a:r>
            <a:r>
              <a:rPr lang="th" sz="1800">
                <a:latin typeface="TH SarabunPSK"/>
                <a:ea typeface="TH SarabunPSK"/>
                <a:cs typeface="TH SarabunPSK"/>
                <a:sym typeface="TH SarabunPSK"/>
              </a:rPr>
              <a:t> เช่น  Web Page, Banner, Animation, E-Newsletter, Blog, E-Book, Wallpaper, VDO เป็นต้น.</a:t>
            </a:r>
            <a:endParaRPr sz="1800">
              <a:latin typeface="TH SarabunPSK"/>
              <a:ea typeface="TH SarabunPSK"/>
              <a:cs typeface="TH SarabunPSK"/>
              <a:sym typeface="TH SarabunPS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h" sz="1800">
                <a:latin typeface="TH SarabunPSK"/>
                <a:ea typeface="TH SarabunPSK"/>
                <a:cs typeface="TH SarabunPSK"/>
                <a:sym typeface="TH SarabunPSK"/>
              </a:rPr>
              <a:t>            	Digital Media Design </a:t>
            </a:r>
            <a:r>
              <a:rPr lang="th" sz="1800">
                <a:latin typeface="TH SarabunPSK"/>
                <a:ea typeface="TH SarabunPSK"/>
                <a:cs typeface="TH SarabunPSK"/>
                <a:sym typeface="TH SarabunPSK"/>
              </a:rPr>
              <a:t>หรือ </a:t>
            </a:r>
            <a:r>
              <a:rPr b="1" lang="th" sz="1800">
                <a:latin typeface="TH SarabunPSK"/>
                <a:ea typeface="TH SarabunPSK"/>
                <a:cs typeface="TH SarabunPSK"/>
                <a:sym typeface="TH SarabunPSK"/>
              </a:rPr>
              <a:t>การออกแบบสื่อดิจิทัล </a:t>
            </a:r>
            <a:r>
              <a:rPr lang="th" sz="1800">
                <a:latin typeface="TH SarabunPSK"/>
                <a:ea typeface="TH SarabunPSK"/>
                <a:cs typeface="TH SarabunPSK"/>
                <a:sym typeface="TH SarabunPSK"/>
              </a:rPr>
              <a:t>จึงหมายถึง  การสร้างสรรค์ผลงานในเชิงนิเทศศิลป์เพื่อสื่อสารสิ่ง ต่างๆ ให้กับผู้รับสาร โดยใช้สื่อระบบดิจิทัลในกระบวนการออกแบบและการสื่อสาร</a:t>
            </a:r>
            <a:endParaRPr sz="1800">
              <a:latin typeface="TH SarabunPSK"/>
              <a:ea typeface="TH SarabunPSK"/>
              <a:cs typeface="TH SarabunPSK"/>
              <a:sym typeface="TH SarabunPSK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