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Nunito"/>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Nunito-bold.fntdata"/><Relationship Id="rId12" Type="http://schemas.openxmlformats.org/officeDocument/2006/relationships/font" Target="fonts/Nunit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boldItalic.fntdata"/><Relationship Id="rId14" Type="http://schemas.openxmlformats.org/officeDocument/2006/relationships/font" Target="fonts/Nuni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9" name="Shape 129"/>
        <p:cNvGrpSpPr/>
        <p:nvPr/>
      </p:nvGrpSpPr>
      <p:grpSpPr>
        <a:xfrm>
          <a:off x="0" y="0"/>
          <a:ext cx="0" cy="0"/>
          <a:chOff x="0" y="0"/>
          <a:chExt cx="0" cy="0"/>
        </a:xfrm>
      </p:grpSpPr>
      <p:sp>
        <p:nvSpPr>
          <p:cNvPr id="130" name="Google Shape;130;g50ac9b8bfd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50ac9b8bfd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g50ac9b8bfd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50ac9b8bfd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9" name="Shape 139"/>
        <p:cNvGrpSpPr/>
        <p:nvPr/>
      </p:nvGrpSpPr>
      <p:grpSpPr>
        <a:xfrm>
          <a:off x="0" y="0"/>
          <a:ext cx="0" cy="0"/>
          <a:chOff x="0" y="0"/>
          <a:chExt cx="0" cy="0"/>
        </a:xfrm>
      </p:grpSpPr>
      <p:sp>
        <p:nvSpPr>
          <p:cNvPr id="140" name="Google Shape;140;g50ac9b8bfd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50ac9b8bfd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Google Shape;145;g50ac9b8bfd_0_1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50ac9b8bfd_0_1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9" name="Shape 149"/>
        <p:cNvGrpSpPr/>
        <p:nvPr/>
      </p:nvGrpSpPr>
      <p:grpSpPr>
        <a:xfrm>
          <a:off x="0" y="0"/>
          <a:ext cx="0" cy="0"/>
          <a:chOff x="0" y="0"/>
          <a:chExt cx="0" cy="0"/>
        </a:xfrm>
      </p:grpSpPr>
      <p:sp>
        <p:nvSpPr>
          <p:cNvPr id="150" name="Google Shape;150;g50ac9b8bfd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50ac9b8bfd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th"/>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lstStyle>
            <a:lvl1pPr indent="-311150" lvl="0" marL="457200" algn="ctr">
              <a:spcBef>
                <a:spcPts val="0"/>
              </a:spcBef>
              <a:spcAft>
                <a:spcPts val="0"/>
              </a:spcAft>
              <a:buSzPts val="1300"/>
              <a:buChar char="●"/>
              <a:defRPr/>
            </a:lvl1pPr>
            <a:lvl2pPr indent="-298450" lvl="1" marL="914400" algn="ctr">
              <a:spcBef>
                <a:spcPts val="1600"/>
              </a:spcBef>
              <a:spcAft>
                <a:spcPts val="0"/>
              </a:spcAft>
              <a:buSzPts val="1100"/>
              <a:buChar char="○"/>
              <a:defRPr/>
            </a:lvl2pPr>
            <a:lvl3pPr indent="-298450" lvl="2" marL="1371600" algn="ctr">
              <a:spcBef>
                <a:spcPts val="1600"/>
              </a:spcBef>
              <a:spcAft>
                <a:spcPts val="0"/>
              </a:spcAft>
              <a:buSzPts val="1100"/>
              <a:buChar char="■"/>
              <a:defRPr/>
            </a:lvl3pPr>
            <a:lvl4pPr indent="-298450" lvl="3" marL="1828800" algn="ctr">
              <a:spcBef>
                <a:spcPts val="1600"/>
              </a:spcBef>
              <a:spcAft>
                <a:spcPts val="0"/>
              </a:spcAft>
              <a:buSzPts val="1100"/>
              <a:buChar char="●"/>
              <a:defRPr/>
            </a:lvl4pPr>
            <a:lvl5pPr indent="-298450" lvl="4" marL="2286000" algn="ctr">
              <a:spcBef>
                <a:spcPts val="1600"/>
              </a:spcBef>
              <a:spcAft>
                <a:spcPts val="0"/>
              </a:spcAft>
              <a:buSzPts val="1100"/>
              <a:buChar char="○"/>
              <a:defRPr/>
            </a:lvl5pPr>
            <a:lvl6pPr indent="-298450" lvl="5" marL="2743200" algn="ctr">
              <a:spcBef>
                <a:spcPts val="1600"/>
              </a:spcBef>
              <a:spcAft>
                <a:spcPts val="0"/>
              </a:spcAft>
              <a:buSzPts val="1100"/>
              <a:buChar char="■"/>
              <a:defRPr/>
            </a:lvl6pPr>
            <a:lvl7pPr indent="-298450" lvl="6" marL="3200400" algn="ctr">
              <a:spcBef>
                <a:spcPts val="1600"/>
              </a:spcBef>
              <a:spcAft>
                <a:spcPts val="0"/>
              </a:spcAft>
              <a:buSzPts val="1100"/>
              <a:buChar char="●"/>
              <a:defRPr/>
            </a:lvl7pPr>
            <a:lvl8pPr indent="-298450" lvl="7" marL="3657600" algn="ctr">
              <a:spcBef>
                <a:spcPts val="1600"/>
              </a:spcBef>
              <a:spcAft>
                <a:spcPts val="0"/>
              </a:spcAft>
              <a:buSzPts val="1100"/>
              <a:buChar char="○"/>
              <a:defRPr/>
            </a:lvl8pPr>
            <a:lvl9pPr indent="-298450" lvl="8" marL="4114800" algn="ctr">
              <a:spcBef>
                <a:spcPts val="1600"/>
              </a:spcBef>
              <a:spcAft>
                <a:spcPts val="160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th"/>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th"/>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th"/>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th"/>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th"/>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th"/>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th"/>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th"/>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th"/>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th"/>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1600"/>
              </a:spcBef>
              <a:spcAft>
                <a:spcPts val="160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th"/>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91350" y="1509296"/>
            <a:ext cx="5749500" cy="2124900"/>
          </a:xfrm>
          <a:prstGeom prst="rect">
            <a:avLst/>
          </a:prstGeom>
        </p:spPr>
        <p:txBody>
          <a:bodyPr anchorCtr="0" anchor="ctr" bIns="91425" lIns="91425" spcFirstLastPara="1" rIns="91425" wrap="square" tIns="91425">
            <a:noAutofit/>
          </a:bodyPr>
          <a:lstStyle/>
          <a:p>
            <a:pPr indent="0" lvl="0" marL="101600" marR="101600" rtl="0" algn="ctr">
              <a:lnSpc>
                <a:spcPct val="115000"/>
              </a:lnSpc>
              <a:spcBef>
                <a:spcPts val="0"/>
              </a:spcBef>
              <a:spcAft>
                <a:spcPts val="0"/>
              </a:spcAft>
              <a:buClr>
                <a:srgbClr val="000000"/>
              </a:buClr>
              <a:buSzPts val="1100"/>
              <a:buFont typeface="Arial"/>
              <a:buNone/>
            </a:pPr>
            <a:r>
              <a:rPr b="1" lang="th" sz="4800">
                <a:latin typeface="TH SarabunPSK"/>
                <a:ea typeface="TH SarabunPSK"/>
                <a:cs typeface="TH SarabunPSK"/>
                <a:sym typeface="TH SarabunPSK"/>
              </a:rPr>
              <a:t>บทที่ 1</a:t>
            </a:r>
            <a:endParaRPr b="1" sz="4800">
              <a:latin typeface="TH SarabunPSK"/>
              <a:ea typeface="TH SarabunPSK"/>
              <a:cs typeface="TH SarabunPSK"/>
              <a:sym typeface="TH SarabunPSK"/>
            </a:endParaRPr>
          </a:p>
          <a:p>
            <a:pPr indent="0" lvl="0" marL="101600" marR="101600" rtl="0" algn="ctr">
              <a:lnSpc>
                <a:spcPct val="115000"/>
              </a:lnSpc>
              <a:spcBef>
                <a:spcPts val="0"/>
              </a:spcBef>
              <a:spcAft>
                <a:spcPts val="0"/>
              </a:spcAft>
              <a:buClr>
                <a:srgbClr val="000000"/>
              </a:buClr>
              <a:buSzPts val="1100"/>
              <a:buFont typeface="Arial"/>
              <a:buNone/>
            </a:pPr>
            <a:r>
              <a:rPr b="1" lang="th" sz="4800">
                <a:latin typeface="TH SarabunPSK"/>
                <a:ea typeface="TH SarabunPSK"/>
                <a:cs typeface="TH SarabunPSK"/>
                <a:sym typeface="TH SarabunPSK"/>
              </a:rPr>
              <a:t>การออกแบบสื่อดิจิทัล</a:t>
            </a:r>
            <a:endParaRPr b="1" sz="4800">
              <a:latin typeface="TH SarabunPSK"/>
              <a:ea typeface="TH SarabunPSK"/>
              <a:cs typeface="TH SarabunPSK"/>
              <a:sym typeface="TH SarabunPSK"/>
            </a:endParaRPr>
          </a:p>
          <a:p>
            <a:pPr indent="0" lvl="0" marL="0" rtl="0" algn="ctr">
              <a:spcBef>
                <a:spcPts val="0"/>
              </a:spcBef>
              <a:spcAft>
                <a:spcPts val="0"/>
              </a:spcAft>
              <a:buNone/>
            </a:pPr>
            <a:r>
              <a:t/>
            </a:r>
            <a:endParaRPr sz="4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2" name="Shape 132"/>
        <p:cNvGrpSpPr/>
        <p:nvPr/>
      </p:nvGrpSpPr>
      <p:grpSpPr>
        <a:xfrm>
          <a:off x="0" y="0"/>
          <a:ext cx="0" cy="0"/>
          <a:chOff x="0" y="0"/>
          <a:chExt cx="0" cy="0"/>
        </a:xfrm>
      </p:grpSpPr>
      <p:sp>
        <p:nvSpPr>
          <p:cNvPr id="133" name="Google Shape;133;p14"/>
          <p:cNvSpPr txBox="1"/>
          <p:nvPr/>
        </p:nvSpPr>
        <p:spPr>
          <a:xfrm>
            <a:off x="1150175" y="1036075"/>
            <a:ext cx="6978900" cy="2232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th" sz="1800">
                <a:latin typeface="TH SarabunPSK"/>
                <a:ea typeface="TH SarabunPSK"/>
                <a:cs typeface="TH SarabunPSK"/>
                <a:sym typeface="TH SarabunPSK"/>
              </a:rPr>
              <a:t>การออกแบบสื่อดิจิทัล (Digital Media Design)</a:t>
            </a:r>
            <a:r>
              <a:rPr lang="th" sz="1800">
                <a:latin typeface="TH SarabunPSK"/>
                <a:ea typeface="TH SarabunPSK"/>
                <a:cs typeface="TH SarabunPSK"/>
                <a:sym typeface="TH SarabunPSK"/>
              </a:rPr>
              <a:t> </a:t>
            </a:r>
            <a:endParaRPr sz="1800">
              <a:latin typeface="TH SarabunPSK"/>
              <a:ea typeface="TH SarabunPSK"/>
              <a:cs typeface="TH SarabunPSK"/>
              <a:sym typeface="TH SarabunPSK"/>
            </a:endParaRPr>
          </a:p>
          <a:p>
            <a:pPr indent="0" lvl="0" marL="0" rtl="0" algn="l">
              <a:spcBef>
                <a:spcPts val="0"/>
              </a:spcBef>
              <a:spcAft>
                <a:spcPts val="0"/>
              </a:spcAft>
              <a:buNone/>
            </a:pPr>
            <a:r>
              <a:rPr lang="th" sz="1800">
                <a:latin typeface="TH SarabunPSK"/>
                <a:ea typeface="TH SarabunPSK"/>
                <a:cs typeface="TH SarabunPSK"/>
                <a:sym typeface="TH SarabunPSK"/>
              </a:rPr>
              <a:t>        การออกแบบสื่อดิจิทัลเป็นหนึ่งในการสื่อสารแบบ  Visual Communication Arts หรือ นิเทศศิลป์ ซึ่งเป็นศิลปะที่ เกี่ยวข้องกับการสื่อสารทางการมองเห็น  (Visual   Communication)   เพราะเป็นการสื่อสารไปยังผู้รับสารด้วยภาพเป็นสําคัญ (Visual Image) แม้จะมีบางองค์ประกอบจะมีการสื่อสารทางเสียง มาประกอบก็ตาม แต่สื่อหลักก็ยังเป็นการ สื่อสารด้วยภาพ โดยเสียงเป็นตัวเสริมให้ภาพนั้นสมบูรณ์ขึ้น  ทั้งนี้เพราะการรับรู้ของมนุษย์เรานั้น  รับรู้จาก จักษุประสาทมากที่สุด (รับรู้ทางตา83% หู 11%)</a:t>
            </a:r>
            <a:endParaRPr sz="1800">
              <a:latin typeface="TH SarabunPSK"/>
              <a:ea typeface="TH SarabunPSK"/>
              <a:cs typeface="TH SarabunPSK"/>
              <a:sym typeface="TH SarabunPSK"/>
            </a:endParaRPr>
          </a:p>
          <a:p>
            <a:pPr indent="0" lvl="0" marL="0" rtl="0" algn="l">
              <a:spcBef>
                <a:spcPts val="0"/>
              </a:spcBef>
              <a:spcAft>
                <a:spcPts val="0"/>
              </a:spcAft>
              <a:buNone/>
            </a:pPr>
            <a:r>
              <a:t/>
            </a:r>
            <a:endParaRPr sz="135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Google Shape;138;p15"/>
          <p:cNvSpPr txBox="1"/>
          <p:nvPr/>
        </p:nvSpPr>
        <p:spPr>
          <a:xfrm>
            <a:off x="847050" y="1280300"/>
            <a:ext cx="7449900" cy="2402700"/>
          </a:xfrm>
          <a:prstGeom prst="rect">
            <a:avLst/>
          </a:prstGeom>
          <a:noFill/>
          <a:ln>
            <a:noFill/>
          </a:ln>
        </p:spPr>
        <p:txBody>
          <a:bodyPr anchorCtr="0" anchor="t" bIns="91425" lIns="91425" spcFirstLastPara="1" rIns="91425" wrap="square" tIns="91425">
            <a:noAutofit/>
          </a:bodyPr>
          <a:lstStyle/>
          <a:p>
            <a:pPr indent="457200" lvl="0" marL="0" rtl="0" algn="l">
              <a:spcBef>
                <a:spcPts val="0"/>
              </a:spcBef>
              <a:spcAft>
                <a:spcPts val="0"/>
              </a:spcAft>
              <a:buNone/>
            </a:pPr>
            <a:r>
              <a:rPr b="1" lang="th" sz="1800">
                <a:latin typeface="TH SarabunPSK"/>
                <a:ea typeface="TH SarabunPSK"/>
                <a:cs typeface="TH SarabunPSK"/>
                <a:sym typeface="TH SarabunPSK"/>
              </a:rPr>
              <a:t>Communication  Arts  </a:t>
            </a:r>
            <a:r>
              <a:rPr lang="th" sz="1800">
                <a:latin typeface="TH SarabunPSK"/>
                <a:ea typeface="TH SarabunPSK"/>
                <a:cs typeface="TH SarabunPSK"/>
                <a:sym typeface="TH SarabunPSK"/>
              </a:rPr>
              <a:t>หรือ </a:t>
            </a:r>
            <a:r>
              <a:rPr b="1" lang="th" sz="1800">
                <a:latin typeface="TH SarabunPSK"/>
                <a:ea typeface="TH SarabunPSK"/>
                <a:cs typeface="TH SarabunPSK"/>
                <a:sym typeface="TH SarabunPSK"/>
              </a:rPr>
              <a:t>นิเทศศาสตร์ </a:t>
            </a:r>
            <a:r>
              <a:rPr lang="th" sz="1800">
                <a:latin typeface="TH SarabunPSK"/>
                <a:ea typeface="TH SarabunPSK"/>
                <a:cs typeface="TH SarabunPSK"/>
                <a:sym typeface="TH SarabunPSK"/>
              </a:rPr>
              <a:t>คือ ศาสตร์ที่เกี่ยวข้องกับศิลปะในการสื่อสาร โดยให้ความสําคัญกับการ สื่อสาร จากองค์ประกอบของการสอสาร กล่าวคือ ผู้สงสาร สาร สื่อ และผู้รับสาร ซึ่งผู้สงสารอาจเป็นตัวบุคคล องค์กร หรือ บริษัทก็ได้ ข่าวสารจะต้องเป็นเนื้อหาสาระที่ผู้ส่งต้องการที่จะกระจายให้ประชาชนไดรับทราบ สื่อหรือช่องทาง เป็นการหาวิธีการ กระจายข่าวสารต่างๆ ไปสู่กลุ่มเป้าหมายให้ได้มาก และกว้างไกล ตามวัตถุประสงค์ของผู้ส่ง และผู้รับสาร หรือกลุ่มเป้าหมาย จะต้องสามารถรับข่าวสารนั้นได้ โดยผู้สงสารจะต้องหาวิธีการทำให้ข่าวสารที่ส่งไป ถึงผู้รับสารได้มากที่สุด</a:t>
            </a:r>
            <a:endParaRPr sz="1800">
              <a:latin typeface="TH SarabunPSK"/>
              <a:ea typeface="TH SarabunPSK"/>
              <a:cs typeface="TH SarabunPSK"/>
              <a:sym typeface="TH SarabunPSK"/>
            </a:endParaRPr>
          </a:p>
          <a:p>
            <a:pPr indent="0" lvl="0" marL="0" rtl="0" algn="l">
              <a:spcBef>
                <a:spcPts val="0"/>
              </a:spcBef>
              <a:spcAft>
                <a:spcPts val="0"/>
              </a:spcAft>
              <a:buNone/>
            </a:pPr>
            <a:r>
              <a:t/>
            </a:r>
            <a:endParaRPr sz="135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Google Shape;143;p16"/>
          <p:cNvSpPr txBox="1"/>
          <p:nvPr/>
        </p:nvSpPr>
        <p:spPr>
          <a:xfrm>
            <a:off x="793950" y="957675"/>
            <a:ext cx="7556100" cy="2190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th" sz="1800">
                <a:latin typeface="TH SarabunPSK"/>
                <a:ea typeface="TH SarabunPSK"/>
                <a:cs typeface="TH SarabunPSK"/>
                <a:sym typeface="TH SarabunPSK"/>
              </a:rPr>
              <a:t> 	Visual Communication </a:t>
            </a:r>
            <a:r>
              <a:rPr lang="th" sz="1800">
                <a:latin typeface="TH SarabunPSK"/>
                <a:ea typeface="TH SarabunPSK"/>
                <a:cs typeface="TH SarabunPSK"/>
                <a:sym typeface="TH SarabunPSK"/>
              </a:rPr>
              <a:t>คือ การสื่อสารด้วยการมองเห็น เป็นการสื่อสารที่ มุ่งที่จะให้ความคิดความเข้าใจของผู้อื่น ให้เหมือนกับความคิดความเข้าใจของเรา หรือทำอย่างไรจึงจะเอาความรู้สึกนึกคิดของผู้อื่นได้ โดยให้มีความรู้สึกนึกคิด เช่นเดียวกับเรา  เพราะธรรมชาติมนุษย์ได้รับข่าวสารอย่างเดียวกันมา แต่จะมีความเข้าใจและความรู้สึกนึกคิด แตกต่างกัน ออกไป การสื่อสารที่ดีก็ต้องมีการวางแผน  โดยสิ่งที่ Visual Communication เห็นนั้นได้สื่อสารผ่านภาพ (Image), เครื่องหมาย (signs), ตัวพิมพ์ (Typography), ภาพวาด (Drawing), ออกแบบกราฟฟิค (Graphic Design), ภาพประกอบ (Illustration), สี (Color) และทรัพยากรอิเล็กทรอนิกส์ (Electronic Resources) เป็นต้น</a:t>
            </a:r>
            <a:endParaRPr sz="1800">
              <a:latin typeface="TH SarabunPSK"/>
              <a:ea typeface="TH SarabunPSK"/>
              <a:cs typeface="TH SarabunPSK"/>
              <a:sym typeface="TH SarabunPSK"/>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17"/>
          <p:cNvSpPr txBox="1"/>
          <p:nvPr/>
        </p:nvSpPr>
        <p:spPr>
          <a:xfrm>
            <a:off x="1683850" y="1001400"/>
            <a:ext cx="6133800" cy="1453500"/>
          </a:xfrm>
          <a:prstGeom prst="rect">
            <a:avLst/>
          </a:prstGeom>
          <a:noFill/>
          <a:ln>
            <a:noFill/>
          </a:ln>
        </p:spPr>
        <p:txBody>
          <a:bodyPr anchorCtr="0" anchor="t" bIns="91425" lIns="91425" spcFirstLastPara="1" rIns="91425" wrap="square" tIns="91425">
            <a:noAutofit/>
          </a:bodyPr>
          <a:lstStyle/>
          <a:p>
            <a:pPr indent="457200" lvl="0" marL="0" rtl="0" algn="l">
              <a:spcBef>
                <a:spcPts val="0"/>
              </a:spcBef>
              <a:spcAft>
                <a:spcPts val="0"/>
              </a:spcAft>
              <a:buNone/>
            </a:pPr>
            <a:r>
              <a:rPr b="1" lang="th" sz="1800">
                <a:latin typeface="TH SarabunPSK"/>
                <a:ea typeface="TH SarabunPSK"/>
                <a:cs typeface="TH SarabunPSK"/>
                <a:sym typeface="TH SarabunPSK"/>
              </a:rPr>
              <a:t>Visual  Communication  Arts </a:t>
            </a:r>
            <a:r>
              <a:rPr lang="th" sz="1800">
                <a:latin typeface="TH SarabunPSK"/>
                <a:ea typeface="TH SarabunPSK"/>
                <a:cs typeface="TH SarabunPSK"/>
                <a:sym typeface="TH SarabunPSK"/>
              </a:rPr>
              <a:t>หรือ </a:t>
            </a:r>
            <a:r>
              <a:rPr b="1" lang="th" sz="1800">
                <a:latin typeface="TH SarabunPSK"/>
                <a:ea typeface="TH SarabunPSK"/>
                <a:cs typeface="TH SarabunPSK"/>
                <a:sym typeface="TH SarabunPSK"/>
              </a:rPr>
              <a:t>นิเทศศิลป์ </a:t>
            </a:r>
            <a:r>
              <a:rPr lang="th" sz="1800">
                <a:latin typeface="TH SarabunPSK"/>
                <a:ea typeface="TH SarabunPSK"/>
                <a:cs typeface="TH SarabunPSK"/>
                <a:sym typeface="TH SarabunPSK"/>
              </a:rPr>
              <a:t>หมายถึง งานศิลปะเพื่อการนาเสนอให้ปรากฎ ในรูปแบบต่างๆ ผ่าน การมองเห็นเป็นสําคัญ  นอกจาก จะเกี่ยวของกับการสอสารแล้ว ยังต้องเกี่ยวของ กับวิชาการสาขาต่าง ๆ อีกก็คือ จิตวิทยา ธุรกิจ เทคโนโลยี ระบวนการสร้างสรรค์ และศิลปะ</a:t>
            </a:r>
            <a:endParaRPr sz="1800">
              <a:latin typeface="TH SarabunPSK"/>
              <a:ea typeface="TH SarabunPSK"/>
              <a:cs typeface="TH SarabunPSK"/>
              <a:sym typeface="TH SarabunPSK"/>
            </a:endParaRPr>
          </a:p>
          <a:p>
            <a:pPr indent="0" lvl="0" marL="0" rtl="0" algn="l">
              <a:spcBef>
                <a:spcPts val="0"/>
              </a:spcBef>
              <a:spcAft>
                <a:spcPts val="0"/>
              </a:spcAft>
              <a:buNone/>
            </a:pPr>
            <a:r>
              <a:t/>
            </a:r>
            <a:endParaRPr sz="135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dk2"/>
        </a:solidFill>
      </p:bgPr>
    </p:bg>
    <p:spTree>
      <p:nvGrpSpPr>
        <p:cNvPr id="152" name="Shape 152"/>
        <p:cNvGrpSpPr/>
        <p:nvPr/>
      </p:nvGrpSpPr>
      <p:grpSpPr>
        <a:xfrm>
          <a:off x="0" y="0"/>
          <a:ext cx="0" cy="0"/>
          <a:chOff x="0" y="0"/>
          <a:chExt cx="0" cy="0"/>
        </a:xfrm>
      </p:grpSpPr>
      <p:sp>
        <p:nvSpPr>
          <p:cNvPr id="153" name="Google Shape;153;p18"/>
          <p:cNvSpPr txBox="1"/>
          <p:nvPr/>
        </p:nvSpPr>
        <p:spPr>
          <a:xfrm>
            <a:off x="785325" y="524900"/>
            <a:ext cx="7626900" cy="346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th" sz="1800">
                <a:latin typeface="TH SarabunPSK"/>
                <a:ea typeface="TH SarabunPSK"/>
                <a:cs typeface="TH SarabunPSK"/>
                <a:sym typeface="TH SarabunPSK"/>
              </a:rPr>
              <a:t>  	Digital Media Design </a:t>
            </a:r>
            <a:r>
              <a:rPr lang="th" sz="1800">
                <a:latin typeface="TH SarabunPSK"/>
                <a:ea typeface="TH SarabunPSK"/>
                <a:cs typeface="TH SarabunPSK"/>
                <a:sym typeface="TH SarabunPSK"/>
              </a:rPr>
              <a:t>หรือ </a:t>
            </a:r>
            <a:r>
              <a:rPr b="1" lang="th" sz="1800">
                <a:latin typeface="TH SarabunPSK"/>
                <a:ea typeface="TH SarabunPSK"/>
                <a:cs typeface="TH SarabunPSK"/>
                <a:sym typeface="TH SarabunPSK"/>
              </a:rPr>
              <a:t>การออกแบบสื่อดิจิทัล </a:t>
            </a:r>
            <a:r>
              <a:rPr lang="th" sz="1800">
                <a:latin typeface="TH SarabunPSK"/>
                <a:ea typeface="TH SarabunPSK"/>
                <a:cs typeface="TH SarabunPSK"/>
                <a:sym typeface="TH SarabunPSK"/>
              </a:rPr>
              <a:t>จึงหมายถึงการสรางสรรค์ผลงานในเชิงนิเทศศิลป์เพื่อสื่อสารสง </a:t>
            </a:r>
            <a:endParaRPr sz="1800">
              <a:latin typeface="TH SarabunPSK"/>
              <a:ea typeface="TH SarabunPSK"/>
              <a:cs typeface="TH SarabunPSK"/>
              <a:sym typeface="TH SarabunPSK"/>
            </a:endParaRPr>
          </a:p>
          <a:p>
            <a:pPr indent="0" lvl="0" marL="0" rtl="0" algn="l">
              <a:spcBef>
                <a:spcPts val="0"/>
              </a:spcBef>
              <a:spcAft>
                <a:spcPts val="0"/>
              </a:spcAft>
              <a:buNone/>
            </a:pPr>
            <a:r>
              <a:rPr lang="th" sz="1800">
                <a:latin typeface="TH SarabunPSK"/>
                <a:ea typeface="TH SarabunPSK"/>
                <a:cs typeface="TH SarabunPSK"/>
                <a:sym typeface="TH SarabunPSK"/>
              </a:rPr>
              <a:t>ต่างๆ ให้กับผู้รับสาร โดยใช้สื่อระบบดิจิทัลในกระบวนการออกแบบและการสื่อสาร การออกแบบด้วยสื่อดิจิทัลแบ่งเป็น 2 ลักษณะ คือ </a:t>
            </a:r>
            <a:endParaRPr sz="1800">
              <a:latin typeface="TH SarabunPSK"/>
              <a:ea typeface="TH SarabunPSK"/>
              <a:cs typeface="TH SarabunPSK"/>
              <a:sym typeface="TH SarabunPSK"/>
            </a:endParaRPr>
          </a:p>
          <a:p>
            <a:pPr indent="0" lvl="0" marL="0" rtl="0" algn="l">
              <a:spcBef>
                <a:spcPts val="0"/>
              </a:spcBef>
              <a:spcAft>
                <a:spcPts val="0"/>
              </a:spcAft>
              <a:buNone/>
            </a:pPr>
            <a:r>
              <a:t/>
            </a:r>
            <a:endParaRPr sz="1800">
              <a:latin typeface="TH SarabunPSK"/>
              <a:ea typeface="TH SarabunPSK"/>
              <a:cs typeface="TH SarabunPSK"/>
              <a:sym typeface="TH SarabunPSK"/>
            </a:endParaRPr>
          </a:p>
          <a:p>
            <a:pPr indent="0" lvl="0" marL="0" rtl="0" algn="l">
              <a:spcBef>
                <a:spcPts val="0"/>
              </a:spcBef>
              <a:spcAft>
                <a:spcPts val="0"/>
              </a:spcAft>
              <a:buNone/>
            </a:pPr>
            <a:r>
              <a:rPr b="1" lang="th" sz="1800">
                <a:latin typeface="TH SarabunPSK"/>
                <a:ea typeface="TH SarabunPSK"/>
                <a:cs typeface="TH SarabunPSK"/>
                <a:sym typeface="TH SarabunPSK"/>
              </a:rPr>
              <a:t>1. ผลงานการออกแบบสิ่งพิมพ์ด้วยสื่อดิจิทัล</a:t>
            </a:r>
            <a:r>
              <a:rPr lang="th" sz="1800">
                <a:latin typeface="TH SarabunPSK"/>
                <a:ea typeface="TH SarabunPSK"/>
                <a:cs typeface="TH SarabunPSK"/>
                <a:sym typeface="TH SarabunPSK"/>
              </a:rPr>
              <a:t> </a:t>
            </a:r>
            <a:endParaRPr sz="1800">
              <a:latin typeface="TH SarabunPSK"/>
              <a:ea typeface="TH SarabunPSK"/>
              <a:cs typeface="TH SarabunPSK"/>
              <a:sym typeface="TH SarabunPSK"/>
            </a:endParaRPr>
          </a:p>
          <a:p>
            <a:pPr indent="0" lvl="0" marL="0" rtl="0" algn="l">
              <a:spcBef>
                <a:spcPts val="0"/>
              </a:spcBef>
              <a:spcAft>
                <a:spcPts val="0"/>
              </a:spcAft>
              <a:buNone/>
            </a:pPr>
            <a:r>
              <a:rPr lang="th" sz="1800">
                <a:latin typeface="TH SarabunPSK"/>
                <a:ea typeface="TH SarabunPSK"/>
                <a:cs typeface="TH SarabunPSK"/>
                <a:sym typeface="TH SarabunPSK"/>
              </a:rPr>
              <a:t>เช่น  หนังสือ ( Book), นิตยสาร ( Magazine), วารสาร ( Periodical), ภาพโฆษณา ( Poster), เครื่องหมายและการค้า (Trademark &amp; Logo), ตราสัญลักษณ์ (Logo), บรรจุภัณฑ์ (Packaging) เป็นต้น</a:t>
            </a:r>
            <a:endParaRPr sz="1800">
              <a:latin typeface="TH SarabunPSK"/>
              <a:ea typeface="TH SarabunPSK"/>
              <a:cs typeface="TH SarabunPSK"/>
              <a:sym typeface="TH SarabunPSK"/>
            </a:endParaRPr>
          </a:p>
          <a:p>
            <a:pPr indent="0" lvl="0" marL="0" rtl="0" algn="l">
              <a:spcBef>
                <a:spcPts val="0"/>
              </a:spcBef>
              <a:spcAft>
                <a:spcPts val="0"/>
              </a:spcAft>
              <a:buNone/>
            </a:pPr>
            <a:r>
              <a:t/>
            </a:r>
            <a:endParaRPr sz="1800">
              <a:latin typeface="TH SarabunPSK"/>
              <a:ea typeface="TH SarabunPSK"/>
              <a:cs typeface="TH SarabunPSK"/>
              <a:sym typeface="TH SarabunPSK"/>
            </a:endParaRPr>
          </a:p>
          <a:p>
            <a:pPr indent="0" lvl="0" marL="0" rtl="0" algn="l">
              <a:spcBef>
                <a:spcPts val="0"/>
              </a:spcBef>
              <a:spcAft>
                <a:spcPts val="0"/>
              </a:spcAft>
              <a:buNone/>
            </a:pPr>
            <a:r>
              <a:rPr b="1" lang="th" sz="1800">
                <a:latin typeface="TH SarabunPSK"/>
                <a:ea typeface="TH SarabunPSK"/>
                <a:cs typeface="TH SarabunPSK"/>
                <a:sym typeface="TH SarabunPSK"/>
              </a:rPr>
              <a:t>2. ผลงานการออกแบบเพื่อนำไปใช้สอดิจิทัลโดยตรง</a:t>
            </a:r>
            <a:endParaRPr b="1" sz="1800">
              <a:latin typeface="TH SarabunPSK"/>
              <a:ea typeface="TH SarabunPSK"/>
              <a:cs typeface="TH SarabunPSK"/>
              <a:sym typeface="TH SarabunPSK"/>
            </a:endParaRPr>
          </a:p>
          <a:p>
            <a:pPr indent="0" lvl="0" marL="0" rtl="0" algn="l">
              <a:spcBef>
                <a:spcPts val="0"/>
              </a:spcBef>
              <a:spcAft>
                <a:spcPts val="0"/>
              </a:spcAft>
              <a:buNone/>
            </a:pPr>
            <a:r>
              <a:rPr lang="th" sz="1800">
                <a:latin typeface="TH SarabunPSK"/>
                <a:ea typeface="TH SarabunPSK"/>
                <a:cs typeface="TH SarabunPSK"/>
                <a:sym typeface="TH SarabunPSK"/>
              </a:rPr>
              <a:t>เช่น   Web Page, Banner, Animation, E-Newsletter, Blog, E-Book, Wallpaper, VDO เป็นต้น</a:t>
            </a:r>
            <a:endParaRPr sz="1800">
              <a:latin typeface="TH SarabunPSK"/>
              <a:ea typeface="TH SarabunPSK"/>
              <a:cs typeface="TH SarabunPSK"/>
              <a:sym typeface="TH SarabunPSK"/>
            </a:endParaRPr>
          </a:p>
        </p:txBody>
      </p:sp>
      <p:sp>
        <p:nvSpPr>
          <p:cNvPr id="154" name="Google Shape;154;p18"/>
          <p:cNvSpPr txBox="1"/>
          <p:nvPr>
            <p:ph idx="1" type="body"/>
          </p:nvPr>
        </p:nvSpPr>
        <p:spPr>
          <a:xfrm>
            <a:off x="328025" y="4163500"/>
            <a:ext cx="7415100" cy="605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