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78" r:id="rId4"/>
    <p:sldId id="272" r:id="rId5"/>
    <p:sldId id="271" r:id="rId6"/>
    <p:sldId id="265" r:id="rId7"/>
    <p:sldId id="273" r:id="rId8"/>
    <p:sldId id="267" r:id="rId9"/>
    <p:sldId id="274" r:id="rId10"/>
    <p:sldId id="269" r:id="rId11"/>
    <p:sldId id="270" r:id="rId12"/>
    <p:sldId id="277" r:id="rId13"/>
    <p:sldId id="276" r:id="rId14"/>
  </p:sldIdLst>
  <p:sldSz cx="12192000" cy="6858000"/>
  <p:notesSz cx="6858000" cy="9945688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C80"/>
    <a:srgbClr val="FF9966"/>
    <a:srgbClr val="FF6699"/>
    <a:srgbClr val="E73CF4"/>
    <a:srgbClr val="FF9999"/>
    <a:srgbClr val="FFCCFF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10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 smtClean="0"/>
              <a:t>คลิกเพื่อแก้ไขสไตล์ชื่อเรื่องรองต้นแบบ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BB025-F000-4177-960E-02044C636857}" type="datetimeFigureOut">
              <a:rPr lang="th-TH" smtClean="0"/>
              <a:t>26/02/62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949D4-1EAE-4C8C-BD4B-ADA6300BC87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48865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BB025-F000-4177-960E-02044C636857}" type="datetimeFigureOut">
              <a:rPr lang="th-TH" smtClean="0"/>
              <a:t>26/02/62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949D4-1EAE-4C8C-BD4B-ADA6300BC87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545676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BB025-F000-4177-960E-02044C636857}" type="datetimeFigureOut">
              <a:rPr lang="th-TH" smtClean="0"/>
              <a:t>26/02/62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949D4-1EAE-4C8C-BD4B-ADA6300BC87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027819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2192000" cy="1179288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2403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159563" y="0"/>
            <a:ext cx="10032437" cy="1179288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Free PPT _ Click to add title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670383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5"/>
          <p:cNvSpPr>
            <a:spLocks noGrp="1"/>
          </p:cNvSpPr>
          <p:nvPr>
            <p:ph type="title" hasCustomPrompt="1"/>
          </p:nvPr>
        </p:nvSpPr>
        <p:spPr>
          <a:xfrm>
            <a:off x="0" y="836712"/>
            <a:ext cx="12192000" cy="711077"/>
          </a:xfrm>
          <a:prstGeom prst="rect">
            <a:avLst/>
          </a:prstGeom>
        </p:spPr>
        <p:txBody>
          <a:bodyPr anchor="ctr"/>
          <a:lstStyle>
            <a:lvl1pPr>
              <a:buFontTx/>
              <a:buNone/>
              <a:defRPr sz="48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>
                <a:ea typeface="맑은 고딕" pitchFamily="50" charset="-127"/>
              </a:rPr>
              <a:t>FREE PPT TEMPLATES</a:t>
            </a:r>
            <a:endParaRPr lang="ko-KR" altLang="en-US" dirty="0"/>
          </a:p>
        </p:txBody>
      </p:sp>
      <p:sp>
        <p:nvSpPr>
          <p:cNvPr id="4" name="Text Placeholder 9">
            <a:extLst>
              <a:ext uri="{FF2B5EF4-FFF2-40B4-BE49-F238E27FC236}">
                <a16:creationId xmlns="" xmlns:a16="http://schemas.microsoft.com/office/drawing/2014/main" id="{B3F0AB86-7940-4230-BC06-4EF20DC497B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" y="1604797"/>
            <a:ext cx="12191999" cy="576000"/>
          </a:xfrm>
          <a:prstGeom prst="rect">
            <a:avLst/>
          </a:prstGeom>
        </p:spPr>
        <p:txBody>
          <a:bodyPr lIns="108000" anchor="ctr"/>
          <a:lstStyle>
            <a:lvl1pPr marL="0" indent="0" algn="ctr">
              <a:buNone/>
              <a:defRPr sz="1600" b="1" baseline="0">
                <a:solidFill>
                  <a:schemeClr val="tx1"/>
                </a:solidFill>
                <a:effectLst/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INSTERT THE TITLE</a:t>
            </a:r>
          </a:p>
          <a:p>
            <a:pPr lvl="0"/>
            <a:r>
              <a:rPr lang="en-US" altLang="ko-KR" dirty="0"/>
              <a:t>OF YOUR PRESENTATION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75263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BB025-F000-4177-960E-02044C636857}" type="datetimeFigureOut">
              <a:rPr lang="th-TH" smtClean="0"/>
              <a:t>26/02/62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949D4-1EAE-4C8C-BD4B-ADA6300BC87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50780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BB025-F000-4177-960E-02044C636857}" type="datetimeFigureOut">
              <a:rPr lang="th-TH" smtClean="0"/>
              <a:t>26/02/62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949D4-1EAE-4C8C-BD4B-ADA6300BC87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88765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BB025-F000-4177-960E-02044C636857}" type="datetimeFigureOut">
              <a:rPr lang="th-TH" smtClean="0"/>
              <a:t>26/02/62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949D4-1EAE-4C8C-BD4B-ADA6300BC87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254461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BB025-F000-4177-960E-02044C636857}" type="datetimeFigureOut">
              <a:rPr lang="th-TH" smtClean="0"/>
              <a:t>26/02/62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สไลด์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949D4-1EAE-4C8C-BD4B-ADA6300BC87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22480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BB025-F000-4177-960E-02044C636857}" type="datetimeFigureOut">
              <a:rPr lang="th-TH" smtClean="0"/>
              <a:t>26/02/62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สไลด์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949D4-1EAE-4C8C-BD4B-ADA6300BC87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598403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BB025-F000-4177-960E-02044C636857}" type="datetimeFigureOut">
              <a:rPr lang="th-TH" smtClean="0"/>
              <a:t>26/02/62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949D4-1EAE-4C8C-BD4B-ADA6300BC87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959985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BB025-F000-4177-960E-02044C636857}" type="datetimeFigureOut">
              <a:rPr lang="th-TH" smtClean="0"/>
              <a:t>26/02/62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949D4-1EAE-4C8C-BD4B-ADA6300BC87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19950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BB025-F000-4177-960E-02044C636857}" type="datetimeFigureOut">
              <a:rPr lang="th-TH" smtClean="0"/>
              <a:t>26/02/62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949D4-1EAE-4C8C-BD4B-ADA6300BC87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861384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7BB025-F000-4177-960E-02044C636857}" type="datetimeFigureOut">
              <a:rPr lang="th-TH" smtClean="0"/>
              <a:t>26/02/62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8949D4-1EAE-4C8C-BD4B-ADA6300BC87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6299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à¸à¸¥à¸à¸²à¸£à¸à¹à¸à¸«à¸²à¸£à¸¹à¸à¸ à¸²à¸à¸ªà¸³à¸«à¸£à¸±à¸ à¹à¸à¸£à¸·à¹à¸­à¸à¸à¸¥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973"/>
            <a:ext cx="12192000" cy="6844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2074778" y="2591878"/>
            <a:ext cx="4752975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th-TH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  <a:cs typeface="+mj-cs"/>
              </a:rPr>
              <a:t>เครื่องกล</a:t>
            </a:r>
            <a:endParaRPr lang="th-TH" sz="66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ngsana New" pitchFamily="18" charset="-34"/>
              <a:cs typeface="+mj-cs"/>
            </a:endParaRPr>
          </a:p>
        </p:txBody>
      </p:sp>
      <p:grpSp>
        <p:nvGrpSpPr>
          <p:cNvPr id="7" name="Group 10"/>
          <p:cNvGrpSpPr>
            <a:grpSpLocks/>
          </p:cNvGrpSpPr>
          <p:nvPr/>
        </p:nvGrpSpPr>
        <p:grpSpPr bwMode="auto">
          <a:xfrm>
            <a:off x="1847850" y="260350"/>
            <a:ext cx="1943100" cy="1944688"/>
            <a:chOff x="930" y="210"/>
            <a:chExt cx="1224" cy="1225"/>
          </a:xfrm>
        </p:grpSpPr>
        <p:sp>
          <p:nvSpPr>
            <p:cNvPr id="8" name="Oval 11"/>
            <p:cNvSpPr>
              <a:spLocks noChangeArrowheads="1"/>
            </p:cNvSpPr>
            <p:nvPr/>
          </p:nvSpPr>
          <p:spPr bwMode="auto">
            <a:xfrm>
              <a:off x="1338" y="210"/>
              <a:ext cx="363" cy="1179"/>
            </a:xfrm>
            <a:prstGeom prst="ellipse">
              <a:avLst/>
            </a:prstGeom>
            <a:noFill/>
            <a:ln w="28575">
              <a:solidFill>
                <a:srgbClr val="FFFF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9" name="Oval 12"/>
            <p:cNvSpPr>
              <a:spLocks noChangeArrowheads="1"/>
            </p:cNvSpPr>
            <p:nvPr/>
          </p:nvSpPr>
          <p:spPr bwMode="auto">
            <a:xfrm rot="3087043">
              <a:off x="1338" y="210"/>
              <a:ext cx="363" cy="1179"/>
            </a:xfrm>
            <a:prstGeom prst="ellips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10" name="Oval 13"/>
            <p:cNvSpPr>
              <a:spLocks noChangeArrowheads="1"/>
            </p:cNvSpPr>
            <p:nvPr/>
          </p:nvSpPr>
          <p:spPr bwMode="auto">
            <a:xfrm rot="-3505496">
              <a:off x="1383" y="210"/>
              <a:ext cx="363" cy="1179"/>
            </a:xfrm>
            <a:prstGeom prst="ellipse">
              <a:avLst/>
            </a:prstGeom>
            <a:noFill/>
            <a:ln w="28575">
              <a:solidFill>
                <a:srgbClr val="33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11" name="Oval 14"/>
            <p:cNvSpPr>
              <a:spLocks noChangeArrowheads="1"/>
            </p:cNvSpPr>
            <p:nvPr/>
          </p:nvSpPr>
          <p:spPr bwMode="auto">
            <a:xfrm>
              <a:off x="1474" y="1344"/>
              <a:ext cx="91" cy="91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2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12" name="Oval 15"/>
            <p:cNvSpPr>
              <a:spLocks noChangeArrowheads="1"/>
            </p:cNvSpPr>
            <p:nvPr/>
          </p:nvSpPr>
          <p:spPr bwMode="auto">
            <a:xfrm>
              <a:off x="1928" y="391"/>
              <a:ext cx="91" cy="91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2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13" name="Oval 16"/>
            <p:cNvSpPr>
              <a:spLocks noChangeArrowheads="1"/>
            </p:cNvSpPr>
            <p:nvPr/>
          </p:nvSpPr>
          <p:spPr bwMode="auto">
            <a:xfrm>
              <a:off x="1021" y="437"/>
              <a:ext cx="91" cy="91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2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9pPr>
            </a:lstStyle>
            <a:p>
              <a:pPr eaLnBrk="1" hangingPunct="1"/>
              <a:endParaRPr lang="en-US"/>
            </a:p>
          </p:txBody>
        </p:sp>
      </p:grpSp>
      <p:sp>
        <p:nvSpPr>
          <p:cNvPr id="14" name="Text Box 17"/>
          <p:cNvSpPr txBox="1">
            <a:spLocks noChangeArrowheads="1"/>
          </p:cNvSpPr>
          <p:nvPr/>
        </p:nvSpPr>
        <p:spPr bwMode="auto">
          <a:xfrm>
            <a:off x="3432176" y="765176"/>
            <a:ext cx="287972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th-TH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j-cs"/>
              </a:rPr>
              <a:t>ฟิสิกส์ </a:t>
            </a:r>
            <a:endParaRPr lang="th-TH" sz="5400" dirty="0">
              <a:solidFill>
                <a:schemeClr val="bg1"/>
              </a:solidFill>
              <a:latin typeface="TH SarabunPSK" pitchFamily="34" charset="-34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1493955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แผนผังลําดับงาน: กระบวนการสำรอง 34"/>
          <p:cNvSpPr/>
          <p:nvPr/>
        </p:nvSpPr>
        <p:spPr>
          <a:xfrm>
            <a:off x="2188202" y="360777"/>
            <a:ext cx="9753601" cy="6004836"/>
          </a:xfrm>
          <a:prstGeom prst="flowChartAlternateProcess">
            <a:avLst/>
          </a:prstGeom>
          <a:solidFill>
            <a:schemeClr val="accent4">
              <a:lumMod val="20000"/>
              <a:lumOff val="80000"/>
            </a:schemeClr>
          </a:solidFill>
          <a:ln w="76200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457200">
              <a:lnSpc>
                <a:spcPct val="107000"/>
              </a:lnSpc>
            </a:pPr>
            <a:r>
              <a:rPr lang="th-TH" sz="3600" dirty="0"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เครื่องกลทุกชนิดจะให้งานแก่เราได้ ก็ต่อเมื่อเราต้องให้งานแก่เครื่องกลนั้นก่อน งานที่เราได้รับจากเครื่องกล ย่อมน้อยกว่างานที่เราให้แก่เครื่องกลเสมอ ทั้งนี้เพราะงานที่เราให้แก่เครื่องกลบางส่วนต้องสูญเสียไปเนื่องจากแรงเสียดทานหรือความฝืดของเครื่องกล ดังนั้นถ้าใช้หลักการของงานหรือกฎการอนุรักษ์พลังงานอธิบายการทำงานของเครื่องกลจะ</a:t>
            </a:r>
            <a:r>
              <a:rPr lang="th-TH" sz="3600" dirty="0" smtClean="0"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ได้</a:t>
            </a:r>
          </a:p>
          <a:p>
            <a:pPr indent="457200">
              <a:lnSpc>
                <a:spcPct val="107000"/>
              </a:lnSpc>
            </a:pPr>
            <a:endParaRPr lang="th-TH" sz="3600" dirty="0" smtClean="0">
              <a:latin typeface="Calibri" panose="020F0502020204030204" pitchFamily="34" charset="0"/>
              <a:ea typeface="Calibri" panose="020F0502020204030204" pitchFamily="34" charset="0"/>
              <a:cs typeface="+mj-cs"/>
            </a:endParaRPr>
          </a:p>
          <a:p>
            <a:pPr indent="457200">
              <a:lnSpc>
                <a:spcPct val="107000"/>
              </a:lnSpc>
            </a:pPr>
            <a:endParaRPr lang="th-TH" sz="3600" dirty="0">
              <a:latin typeface="Calibri" panose="020F0502020204030204" pitchFamily="34" charset="0"/>
              <a:ea typeface="Calibri" panose="020F0502020204030204" pitchFamily="34" charset="0"/>
              <a:cs typeface="+mj-cs"/>
            </a:endParaRPr>
          </a:p>
          <a:p>
            <a:pPr indent="457200">
              <a:lnSpc>
                <a:spcPct val="107000"/>
              </a:lnSpc>
            </a:pPr>
            <a:r>
              <a:rPr lang="th-TH" sz="3600" dirty="0" smtClean="0">
                <a:ea typeface="Calibri" panose="020F0502020204030204" pitchFamily="34" charset="0"/>
                <a:cs typeface="+mj-cs"/>
              </a:rPr>
              <a:t>ถ้า</a:t>
            </a:r>
            <a:r>
              <a:rPr lang="th-TH" sz="3600" dirty="0">
                <a:ea typeface="Calibri" panose="020F0502020204030204" pitchFamily="34" charset="0"/>
                <a:cs typeface="+mj-cs"/>
              </a:rPr>
              <a:t>งานของแรงเสียดทานมีค่าน้อยมาก เมื่อเทียบกับงานที่ได้รับ ถือได้ว่างานของแรงเสียดทานเป็นศูนย์ </a:t>
            </a:r>
            <a:endParaRPr lang="th-TH" sz="3600" dirty="0">
              <a:cs typeface="+mj-cs"/>
            </a:endParaRPr>
          </a:p>
        </p:txBody>
      </p:sp>
      <p:sp>
        <p:nvSpPr>
          <p:cNvPr id="6" name="Rounded Rectangle 51">
            <a:extLst>
              <a:ext uri="{FF2B5EF4-FFF2-40B4-BE49-F238E27FC236}">
                <a16:creationId xmlns="" xmlns:a16="http://schemas.microsoft.com/office/drawing/2014/main" id="{A0F85B75-1FBE-4236-A8C6-4319AF4EFA3E}"/>
              </a:ext>
            </a:extLst>
          </p:cNvPr>
          <p:cNvSpPr/>
          <p:nvPr/>
        </p:nvSpPr>
        <p:spPr>
          <a:xfrm rot="16200000" flipH="1">
            <a:off x="155348" y="446298"/>
            <a:ext cx="1888017" cy="1625140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3118678" y="3785327"/>
            <a:ext cx="7530153" cy="64316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th-TH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งานที่ให้กับเครื่องกล </a:t>
            </a:r>
            <a:r>
              <a:rPr lang="en-US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= </a:t>
            </a:r>
            <a:r>
              <a:rPr lang="th-TH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งานที่ได้รับ </a:t>
            </a:r>
            <a:r>
              <a:rPr lang="en-US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+ </a:t>
            </a:r>
            <a:r>
              <a:rPr lang="th-TH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งานของแรงเสียดทาน</a:t>
            </a:r>
            <a:endParaRPr lang="en-US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831672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sosceles Triangle 5"/>
          <p:cNvSpPr/>
          <p:nvPr/>
        </p:nvSpPr>
        <p:spPr>
          <a:xfrm rot="10800000">
            <a:off x="4995856" y="15834"/>
            <a:ext cx="2200288" cy="1083013"/>
          </a:xfrm>
          <a:prstGeom prst="triangle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3733" dirty="0"/>
          </a:p>
        </p:txBody>
      </p:sp>
      <p:sp>
        <p:nvSpPr>
          <p:cNvPr id="4" name="Isosceles Triangle 6"/>
          <p:cNvSpPr/>
          <p:nvPr/>
        </p:nvSpPr>
        <p:spPr>
          <a:xfrm rot="10800000">
            <a:off x="5388864" y="149112"/>
            <a:ext cx="1414272" cy="739147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3733" dirty="0"/>
          </a:p>
        </p:txBody>
      </p:sp>
      <p:sp>
        <p:nvSpPr>
          <p:cNvPr id="7" name="Rectangle 3"/>
          <p:cNvSpPr/>
          <p:nvPr/>
        </p:nvSpPr>
        <p:spPr>
          <a:xfrm>
            <a:off x="796245" y="1391248"/>
            <a:ext cx="10551504" cy="4401205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endParaRPr lang="th-TH" sz="4000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th-TH" sz="4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th-TH" sz="4000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th-TH" sz="4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th-TH" sz="4000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th-TH" sz="4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th-TH" sz="4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8" name="รูปภาพ 7" descr="https://lh5.googleusercontent.com/-RHDnfdz93ns/UViS-PzsYSI/AAAAAAAAzfM/1OgaFBOTBHs/s197/p5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7595" y="1668386"/>
            <a:ext cx="2859135" cy="256583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รูปภาพ 8" descr="https://lh5.googleusercontent.com/-bZhRdQlhGLE/UViTvwsZyFI/AAAAAAAAzfU/RnHmadxvNlE/s349/p6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7830" y="1668386"/>
            <a:ext cx="3742898" cy="256583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สี่เหลี่ยมผืนผ้า 1"/>
          <p:cNvSpPr/>
          <p:nvPr/>
        </p:nvSpPr>
        <p:spPr>
          <a:xfrm>
            <a:off x="1837764" y="4536282"/>
            <a:ext cx="87988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600" b="1" dirty="0" smtClean="0">
                <a:ea typeface="Calibri" panose="020F0502020204030204" pitchFamily="34" charset="0"/>
                <a:cs typeface="+mj-cs"/>
              </a:rPr>
              <a:t>      สูตร</a:t>
            </a:r>
            <a:r>
              <a:rPr lang="th-TH" sz="3600" b="1" dirty="0">
                <a:ea typeface="Calibri" panose="020F0502020204030204" pitchFamily="34" charset="0"/>
                <a:cs typeface="+mj-cs"/>
              </a:rPr>
              <a:t>ที่ใช้ คำนวณ     </a:t>
            </a:r>
            <a:r>
              <a:rPr lang="en-US" sz="3600" b="1" dirty="0">
                <a:latin typeface="TH SarabunPSK" panose="020B0500040200020003" pitchFamily="34" charset="-34"/>
                <a:ea typeface="Calibri" panose="020F0502020204030204" pitchFamily="34" charset="0"/>
                <a:cs typeface="+mj-cs"/>
              </a:rPr>
              <a:t>E </a:t>
            </a:r>
            <a:r>
              <a:rPr lang="en-US" sz="3600" b="1" dirty="0" smtClean="0">
                <a:latin typeface="TH SarabunPSK" panose="020B0500040200020003" pitchFamily="34" charset="-34"/>
                <a:ea typeface="Calibri" panose="020F0502020204030204" pitchFamily="34" charset="0"/>
                <a:cs typeface="+mj-cs"/>
              </a:rPr>
              <a:t>= W</a:t>
            </a:r>
            <a:r>
              <a:rPr lang="th-TH" sz="3600" b="1" dirty="0" smtClean="0">
                <a:latin typeface="TH SarabunPSK" panose="020B0500040200020003" pitchFamily="34" charset="-34"/>
                <a:ea typeface="Calibri" panose="020F0502020204030204" pitchFamily="34" charset="0"/>
                <a:cs typeface="+mj-cs"/>
              </a:rPr>
              <a:t>       สูตร</a:t>
            </a:r>
            <a:r>
              <a:rPr lang="th-TH" sz="3600" b="1" dirty="0">
                <a:latin typeface="TH SarabunPSK" panose="020B0500040200020003" pitchFamily="34" charset="-34"/>
                <a:ea typeface="Calibri" panose="020F0502020204030204" pitchFamily="34" charset="0"/>
                <a:cs typeface="+mj-cs"/>
              </a:rPr>
              <a:t>ที่ใช้ คำนวณ</a:t>
            </a:r>
            <a:r>
              <a:rPr lang="en-US" sz="3600" b="1" dirty="0">
                <a:latin typeface="TH SarabunPSK" panose="020B0500040200020003" pitchFamily="34" charset="-34"/>
                <a:ea typeface="Calibri" panose="020F0502020204030204" pitchFamily="34" charset="0"/>
                <a:cs typeface="+mj-cs"/>
              </a:rPr>
              <a:t> E = W/2</a:t>
            </a:r>
            <a:endParaRPr lang="th-TH" sz="3600" b="1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426121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sosceles Triangle 5"/>
          <p:cNvSpPr/>
          <p:nvPr/>
        </p:nvSpPr>
        <p:spPr>
          <a:xfrm rot="10800000">
            <a:off x="4995856" y="15834"/>
            <a:ext cx="2200288" cy="1083013"/>
          </a:xfrm>
          <a:prstGeom prst="triangle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3733" dirty="0"/>
          </a:p>
        </p:txBody>
      </p:sp>
      <p:sp>
        <p:nvSpPr>
          <p:cNvPr id="4" name="Isosceles Triangle 6"/>
          <p:cNvSpPr/>
          <p:nvPr/>
        </p:nvSpPr>
        <p:spPr>
          <a:xfrm rot="10800000">
            <a:off x="5388864" y="149112"/>
            <a:ext cx="1414272" cy="739147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3733" dirty="0"/>
          </a:p>
        </p:txBody>
      </p:sp>
      <p:sp>
        <p:nvSpPr>
          <p:cNvPr id="6" name="Rectangle 1"/>
          <p:cNvSpPr/>
          <p:nvPr/>
        </p:nvSpPr>
        <p:spPr>
          <a:xfrm>
            <a:off x="1487488" y="937500"/>
            <a:ext cx="89408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7200" dirty="0" smtClean="0">
                <a:latin typeface="TH SarabunPSK" panose="020B0500040200020003" pitchFamily="34" charset="-34"/>
                <a:ea typeface="Calibri" panose="020F0502020204030204" pitchFamily="34" charset="0"/>
                <a:cs typeface="+mj-cs"/>
              </a:rPr>
              <a:t>ประสิทธิภาพของเครื่องกล </a:t>
            </a:r>
            <a:endParaRPr lang="en-US" sz="1600" dirty="0">
              <a:cs typeface="+mj-cs"/>
            </a:endParaRPr>
          </a:p>
        </p:txBody>
      </p:sp>
      <p:sp>
        <p:nvSpPr>
          <p:cNvPr id="7" name="Rectangle 3"/>
          <p:cNvSpPr/>
          <p:nvPr/>
        </p:nvSpPr>
        <p:spPr>
          <a:xfrm>
            <a:off x="919212" y="2137829"/>
            <a:ext cx="10551504" cy="4401205"/>
          </a:xfrm>
          <a:prstGeom prst="rect">
            <a:avLst/>
          </a:prstGeom>
          <a:solidFill>
            <a:srgbClr val="002060"/>
          </a:solidFill>
          <a:ln w="1905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endParaRPr lang="en-US" sz="4000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en-US" sz="4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en-US" sz="4000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en-US" sz="4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en-US" sz="4000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en-US" sz="4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th-TH" sz="4000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6146" name="Picture 2" descr="http://image.dek-d.com/23/2199794/10316540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7339" y="2576646"/>
            <a:ext cx="4661121" cy="1765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://image.dek-d.com/23/2199794/1031654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7339" y="4498298"/>
            <a:ext cx="4688010" cy="1765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09186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xmlns="" id="{72FEA8DE-0E81-4972-8270-C476F27FEB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51677"/>
            <a:ext cx="12192000" cy="804769"/>
          </a:xfrm>
          <a:solidFill>
            <a:srgbClr val="FF9966"/>
          </a:solidFill>
        </p:spPr>
        <p:txBody>
          <a:bodyPr>
            <a:normAutofit/>
          </a:bodyPr>
          <a:lstStyle/>
          <a:p>
            <a:r>
              <a:rPr lang="th-TH" sz="4400" dirty="0" smtClean="0"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ตัวอย่าง</a:t>
            </a:r>
            <a:r>
              <a:rPr lang="th-TH" sz="4400" dirty="0"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ที่ </a:t>
            </a:r>
            <a:r>
              <a:rPr lang="en-US" sz="4400" dirty="0">
                <a:latin typeface="TH SarabunPSK" panose="020B0500040200020003" pitchFamily="34" charset="-34"/>
                <a:ea typeface="Calibri" panose="020F0502020204030204" pitchFamily="34" charset="0"/>
                <a:cs typeface="+mj-cs"/>
              </a:rPr>
              <a:t>1 </a:t>
            </a:r>
            <a:r>
              <a:rPr lang="th-TH" sz="4400" dirty="0">
                <a:latin typeface="TH SarabunPSK" panose="020B0500040200020003" pitchFamily="34" charset="-34"/>
                <a:ea typeface="Calibri" panose="020F0502020204030204" pitchFamily="34" charset="0"/>
                <a:cs typeface="+mj-cs"/>
              </a:rPr>
              <a:t>ประสิทธิภาพของรอก </a:t>
            </a:r>
            <a:endParaRPr lang="en-US" sz="4400" dirty="0">
              <a:latin typeface="TH SarabunPSK" panose="020B0500040200020003" pitchFamily="34" charset="-34"/>
              <a:cs typeface="+mj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xmlns="" id="{85EE5598-1C9C-4B6D-8341-49BA5E2533F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20933" y="1301189"/>
                <a:ext cx="6275701" cy="5032375"/>
              </a:xfrm>
              <a:prstGeom prst="rect">
                <a:avLst/>
              </a:prstGeom>
              <a:solidFill>
                <a:srgbClr val="FFCCCC"/>
              </a:solidFill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7000"/>
                  </a:lnSpc>
                  <a:spcAft>
                    <a:spcPts val="0"/>
                  </a:spcAft>
                  <a:buNone/>
                </a:pPr>
                <a:r>
                  <a:rPr lang="th-TH" dirty="0" smtClean="0">
                    <a:latin typeface="Calibri" panose="020F0502020204030204" pitchFamily="34" charset="0"/>
                    <a:ea typeface="Calibri" panose="020F0502020204030204" pitchFamily="34" charset="0"/>
                    <a:cs typeface="+mj-cs"/>
                  </a:rPr>
                  <a:t>วิธี</a:t>
                </a:r>
                <a:r>
                  <a:rPr lang="th-TH" dirty="0">
                    <a:latin typeface="Calibri" panose="020F0502020204030204" pitchFamily="34" charset="0"/>
                    <a:ea typeface="Calibri" panose="020F0502020204030204" pitchFamily="34" charset="0"/>
                    <a:cs typeface="+mj-cs"/>
                  </a:rPr>
                  <a:t>ทำ </a:t>
                </a:r>
                <a:r>
                  <a:rPr lang="en-US" dirty="0">
                    <a:latin typeface="Calibri" panose="020F0502020204030204" pitchFamily="34" charset="0"/>
                    <a:ea typeface="Calibri" panose="020F0502020204030204" pitchFamily="34" charset="0"/>
                    <a:cs typeface="+mj-cs"/>
                  </a:rPr>
                  <a:t> </a:t>
                </a:r>
                <a:r>
                  <a:rPr lang="en-US" dirty="0" smtClean="0">
                    <a:latin typeface="TH SarabunPSK" panose="020B0500040200020003" pitchFamily="34" charset="-34"/>
                    <a:ea typeface="Calibri" panose="020F0502020204030204" pitchFamily="34" charset="0"/>
                    <a:cs typeface="+mj-cs"/>
                  </a:rPr>
                  <a:t>1</a:t>
                </a:r>
                <a:r>
                  <a:rPr lang="en-US" dirty="0">
                    <a:latin typeface="TH SarabunPSK" panose="020B0500040200020003" pitchFamily="34" charset="-34"/>
                    <a:ea typeface="Calibri" panose="020F0502020204030204" pitchFamily="34" charset="0"/>
                    <a:cs typeface="+mj-cs"/>
                  </a:rPr>
                  <a:t>. </a:t>
                </a:r>
                <a:r>
                  <a:rPr lang="th-TH" dirty="0">
                    <a:latin typeface="TH SarabunPSK" panose="020B0500040200020003" pitchFamily="34" charset="-34"/>
                    <a:ea typeface="Calibri" panose="020F0502020204030204" pitchFamily="34" charset="0"/>
                    <a:cs typeface="+mj-cs"/>
                  </a:rPr>
                  <a:t>หางานที่ได้รับจากรอก จากสมการ</a:t>
                </a:r>
                <a:r>
                  <a:rPr lang="en-US" dirty="0">
                    <a:latin typeface="TH SarabunPSK" panose="020B0500040200020003" pitchFamily="34" charset="-34"/>
                    <a:ea typeface="Calibri" panose="020F0502020204030204" pitchFamily="34" charset="0"/>
                    <a:cs typeface="+mj-cs"/>
                  </a:rPr>
                  <a:t> 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  <a:ea typeface="Calibri" panose="020F0502020204030204" pitchFamily="34" charset="0"/>
                        <a:cs typeface="+mj-cs"/>
                      </a:rPr>
                      <m:t> 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libri" panose="020F0502020204030204" pitchFamily="34" charset="0"/>
                        <a:cs typeface="+mj-cs"/>
                      </a:rPr>
                      <m:t>W</m:t>
                    </m:r>
                    <m:r>
                      <a:rPr lang="en-US">
                        <a:latin typeface="Cambria Math" panose="02040503050406030204" pitchFamily="18" charset="0"/>
                        <a:ea typeface="Calibri" panose="020F0502020204030204" pitchFamily="34" charset="0"/>
                        <a:cs typeface="+mj-cs"/>
                      </a:rPr>
                      <m:t> =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libri" panose="020F0502020204030204" pitchFamily="34" charset="0"/>
                        <a:cs typeface="+mj-cs"/>
                      </a:rPr>
                      <m:t>Fs</m:t>
                    </m:r>
                  </m:oMath>
                </a14:m>
                <a:endParaRPr lang="en-US" dirty="0">
                  <a:latin typeface="Calibri" panose="020F0502020204030204" pitchFamily="34" charset="0"/>
                  <a:ea typeface="Calibri" panose="020F0502020204030204" pitchFamily="34" charset="0"/>
                  <a:cs typeface="+mj-cs"/>
                </a:endParaRPr>
              </a:p>
              <a:p>
                <a:pPr marL="0" indent="0">
                  <a:lnSpc>
                    <a:spcPct val="107000"/>
                  </a:lnSpc>
                  <a:spcAft>
                    <a:spcPts val="0"/>
                  </a:spcAft>
                  <a:buNone/>
                </a:pPr>
                <a:r>
                  <a:rPr lang="th-TH" dirty="0">
                    <a:latin typeface="Calibri" panose="020F0502020204030204" pitchFamily="34" charset="0"/>
                    <a:ea typeface="Calibri" panose="020F0502020204030204" pitchFamily="34" charset="0"/>
                    <a:cs typeface="+mj-cs"/>
                  </a:rPr>
                  <a:t>แทนค่าจะได้</a:t>
                </a:r>
                <a:r>
                  <a:rPr lang="en-US" dirty="0">
                    <a:latin typeface="TH SarabunPSK" panose="020B0500040200020003" pitchFamily="34" charset="-34"/>
                    <a:ea typeface="Calibri" panose="020F0502020204030204" pitchFamily="34" charset="0"/>
                    <a:cs typeface="+mj-cs"/>
                  </a:rPr>
                  <a:t>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libri" panose="020F0502020204030204" pitchFamily="34" charset="0"/>
                        <a:cs typeface="+mj-cs"/>
                      </a:rPr>
                      <m:t>W</m:t>
                    </m:r>
                    <m:r>
                      <a:rPr lang="en-US">
                        <a:latin typeface="Cambria Math" panose="02040503050406030204" pitchFamily="18" charset="0"/>
                        <a:ea typeface="Calibri" panose="020F0502020204030204" pitchFamily="34" charset="0"/>
                        <a:cs typeface="+mj-cs"/>
                      </a:rPr>
                      <m:t> = (</m:t>
                    </m:r>
                    <m:r>
                      <a:rPr lang="en-US">
                        <a:latin typeface="Cambria Math" panose="02040503050406030204" pitchFamily="18" charset="0"/>
                        <a:ea typeface="Calibri" panose="020F0502020204030204" pitchFamily="34" charset="0"/>
                        <a:cs typeface="+mj-cs"/>
                      </a:rPr>
                      <m:t>60</m:t>
                    </m:r>
                    <m:r>
                      <a:rPr lang="en-US">
                        <a:latin typeface="Cambria Math" panose="02040503050406030204" pitchFamily="18" charset="0"/>
                        <a:ea typeface="Calibri" panose="020F0502020204030204" pitchFamily="34" charset="0"/>
                        <a:cs typeface="+mj-cs"/>
                      </a:rPr>
                      <m:t>)(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+mj-cs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+mj-cs"/>
                          </a:rPr>
                          <m:t>s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+mj-cs"/>
                          </a:rPr>
                          <m:t>2</m:t>
                        </m:r>
                      </m:den>
                    </m:f>
                    <m:r>
                      <a:rPr lang="en-US">
                        <a:latin typeface="Cambria Math" panose="02040503050406030204" pitchFamily="18" charset="0"/>
                        <a:ea typeface="Calibri" panose="020F0502020204030204" pitchFamily="34" charset="0"/>
                        <a:cs typeface="+mj-cs"/>
                      </a:rPr>
                      <m:t>)</m:t>
                    </m:r>
                  </m:oMath>
                </a14:m>
                <a:endParaRPr lang="en-US" dirty="0">
                  <a:latin typeface="Calibri" panose="020F0502020204030204" pitchFamily="34" charset="0"/>
                  <a:ea typeface="Calibri" panose="020F0502020204030204" pitchFamily="34" charset="0"/>
                  <a:cs typeface="+mj-cs"/>
                </a:endParaRPr>
              </a:p>
              <a:p>
                <a:pPr marL="0" indent="0">
                  <a:lnSpc>
                    <a:spcPct val="107000"/>
                  </a:lnSpc>
                  <a:spcAft>
                    <a:spcPts val="0"/>
                  </a:spcAft>
                  <a:buNone/>
                </a:pPr>
                <a:r>
                  <a:rPr lang="th-TH" dirty="0">
                    <a:latin typeface="Calibri" panose="020F0502020204030204" pitchFamily="34" charset="0"/>
                    <a:ea typeface="Calibri" panose="020F0502020204030204" pitchFamily="34" charset="0"/>
                    <a:cs typeface="+mj-cs"/>
                  </a:rPr>
                  <a:t>ให้ระยะทางที่วัตถุเคลื่อนที่ได้คือ (</a:t>
                </a:r>
                <a:r>
                  <a:rPr lang="en-US" dirty="0">
                    <a:latin typeface="TH SarabunPSK" panose="020B0500040200020003" pitchFamily="34" charset="-34"/>
                    <a:ea typeface="Calibri" panose="020F0502020204030204" pitchFamily="34" charset="0"/>
                    <a:cs typeface="+mj-cs"/>
                  </a:rPr>
                  <a:t>s/2) </a:t>
                </a:r>
                <a:endParaRPr lang="en-US" dirty="0">
                  <a:latin typeface="Calibri" panose="020F0502020204030204" pitchFamily="34" charset="0"/>
                  <a:ea typeface="Calibri" panose="020F0502020204030204" pitchFamily="34" charset="0"/>
                  <a:cs typeface="+mj-cs"/>
                </a:endParaRPr>
              </a:p>
              <a:p>
                <a:pPr marL="0" indent="0">
                  <a:lnSpc>
                    <a:spcPct val="107000"/>
                  </a:lnSpc>
                  <a:spcAft>
                    <a:spcPts val="0"/>
                  </a:spcAft>
                  <a:buNone/>
                </a:pPr>
                <a:r>
                  <a:rPr lang="en-US" dirty="0">
                    <a:latin typeface="TH SarabunPSK" panose="020B0500040200020003" pitchFamily="34" charset="-34"/>
                    <a:ea typeface="Calibri" panose="020F0502020204030204" pitchFamily="34" charset="0"/>
                    <a:cs typeface="+mj-cs"/>
                  </a:rPr>
                  <a:t>2. </a:t>
                </a:r>
                <a:r>
                  <a:rPr lang="th-TH" dirty="0">
                    <a:latin typeface="TH SarabunPSK" panose="020B0500040200020003" pitchFamily="34" charset="-34"/>
                    <a:ea typeface="Calibri" panose="020F0502020204030204" pitchFamily="34" charset="0"/>
                    <a:cs typeface="+mj-cs"/>
                  </a:rPr>
                  <a:t>หางานที่ให้จากรอก จากสมการ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  <a:ea typeface="Calibri" panose="020F0502020204030204" pitchFamily="34" charset="0"/>
                        <a:cs typeface="+mj-cs"/>
                      </a:rPr>
                      <m:t> 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libri" panose="020F0502020204030204" pitchFamily="34" charset="0"/>
                        <a:cs typeface="+mj-cs"/>
                      </a:rPr>
                      <m:t>W</m:t>
                    </m:r>
                    <m:r>
                      <a:rPr lang="en-US">
                        <a:latin typeface="Cambria Math" panose="02040503050406030204" pitchFamily="18" charset="0"/>
                        <a:ea typeface="Calibri" panose="020F0502020204030204" pitchFamily="34" charset="0"/>
                        <a:cs typeface="+mj-cs"/>
                      </a:rPr>
                      <m:t> =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libri" panose="020F0502020204030204" pitchFamily="34" charset="0"/>
                        <a:cs typeface="+mj-cs"/>
                      </a:rPr>
                      <m:t>Fs</m:t>
                    </m:r>
                  </m:oMath>
                </a14:m>
                <a:endParaRPr lang="en-US" dirty="0">
                  <a:latin typeface="Calibri" panose="020F0502020204030204" pitchFamily="34" charset="0"/>
                  <a:ea typeface="Calibri" panose="020F0502020204030204" pitchFamily="34" charset="0"/>
                  <a:cs typeface="+mj-cs"/>
                </a:endParaRPr>
              </a:p>
              <a:p>
                <a:pPr marL="0" indent="0">
                  <a:lnSpc>
                    <a:spcPct val="107000"/>
                  </a:lnSpc>
                  <a:spcAft>
                    <a:spcPts val="0"/>
                  </a:spcAft>
                  <a:buNone/>
                </a:pPr>
                <a:r>
                  <a:rPr lang="th-TH" dirty="0">
                    <a:latin typeface="Calibri" panose="020F0502020204030204" pitchFamily="34" charset="0"/>
                    <a:ea typeface="Calibri" panose="020F0502020204030204" pitchFamily="34" charset="0"/>
                    <a:cs typeface="+mj-cs"/>
                  </a:rPr>
                  <a:t>แทนค่าจะได้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libri" panose="020F0502020204030204" pitchFamily="34" charset="0"/>
                        <a:cs typeface="+mj-cs"/>
                      </a:rPr>
                      <m:t>W</m:t>
                    </m:r>
                    <m:r>
                      <a:rPr lang="en-US">
                        <a:latin typeface="Cambria Math" panose="02040503050406030204" pitchFamily="18" charset="0"/>
                        <a:ea typeface="Calibri" panose="020F0502020204030204" pitchFamily="34" charset="0"/>
                        <a:cs typeface="+mj-cs"/>
                      </a:rPr>
                      <m:t> = (</m:t>
                    </m:r>
                    <m:r>
                      <a:rPr lang="en-US">
                        <a:latin typeface="Cambria Math" panose="02040503050406030204" pitchFamily="18" charset="0"/>
                        <a:ea typeface="Calibri" panose="020F0502020204030204" pitchFamily="34" charset="0"/>
                        <a:cs typeface="+mj-cs"/>
                      </a:rPr>
                      <m:t>40</m:t>
                    </m:r>
                    <m:r>
                      <a:rPr lang="en-US">
                        <a:latin typeface="Cambria Math" panose="02040503050406030204" pitchFamily="18" charset="0"/>
                        <a:ea typeface="Calibri" panose="020F0502020204030204" pitchFamily="34" charset="0"/>
                        <a:cs typeface="+mj-cs"/>
                      </a:rPr>
                      <m:t>)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libri" panose="020F0502020204030204" pitchFamily="34" charset="0"/>
                        <a:cs typeface="+mj-cs"/>
                      </a:rPr>
                      <m:t>s</m:t>
                    </m:r>
                  </m:oMath>
                </a14:m>
                <a:r>
                  <a:rPr lang="en-US" dirty="0">
                    <a:latin typeface="TH SarabunPSK" panose="020B0500040200020003" pitchFamily="34" charset="-34"/>
                    <a:ea typeface="Calibri" panose="020F0502020204030204" pitchFamily="34" charset="0"/>
                    <a:cs typeface="+mj-cs"/>
                  </a:rPr>
                  <a:t>                      </a:t>
                </a:r>
                <a:endParaRPr lang="en-US" dirty="0">
                  <a:latin typeface="Calibri" panose="020F0502020204030204" pitchFamily="34" charset="0"/>
                  <a:ea typeface="Calibri" panose="020F0502020204030204" pitchFamily="34" charset="0"/>
                  <a:cs typeface="+mj-cs"/>
                </a:endParaRPr>
              </a:p>
              <a:p>
                <a:pPr marL="0" indent="0">
                  <a:lnSpc>
                    <a:spcPct val="107000"/>
                  </a:lnSpc>
                  <a:spcAft>
                    <a:spcPts val="0"/>
                  </a:spcAft>
                  <a:buNone/>
                </a:pPr>
                <a:r>
                  <a:rPr lang="th-TH" dirty="0">
                    <a:latin typeface="Calibri" panose="020F0502020204030204" pitchFamily="34" charset="0"/>
                    <a:ea typeface="Calibri" panose="020F0502020204030204" pitchFamily="34" charset="0"/>
                    <a:cs typeface="+mj-cs"/>
                  </a:rPr>
                  <a:t>ประสิทธิภาพของรอก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  <a:ea typeface="Calibri" panose="020F0502020204030204" pitchFamily="34" charset="0"/>
                        <a:cs typeface="+mj-cs"/>
                      </a:rPr>
                      <m:t>    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+mj-cs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+mj-cs"/>
                          </a:rPr>
                          <m:t>(</m:t>
                        </m:r>
                        <m:r>
                          <a:rPr lang="en-US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+mj-cs"/>
                          </a:rPr>
                          <m:t>60</m:t>
                        </m:r>
                        <m:r>
                          <a:rPr lang="en-US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+mj-cs"/>
                          </a:rPr>
                          <m:t>)(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+mj-cs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+mj-cs"/>
                              </a:rPr>
                              <m:t>s</m:t>
                            </m:r>
                          </m:num>
                          <m:den>
                            <m:r>
                              <a:rPr lang="en-US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+mj-cs"/>
                              </a:rPr>
                              <m:t>2</m:t>
                            </m:r>
                          </m:den>
                        </m:f>
                        <m:r>
                          <a:rPr lang="en-US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+mj-cs"/>
                          </a:rPr>
                          <m:t>)</m:t>
                        </m:r>
                      </m:num>
                      <m:den>
                        <m:r>
                          <a:rPr lang="th-TH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+mj-cs"/>
                          </a:rPr>
                          <m:t>(</m:t>
                        </m:r>
                        <m:r>
                          <a:rPr lang="en-US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+mj-cs"/>
                          </a:rPr>
                          <m:t>40</m:t>
                        </m:r>
                        <m:r>
                          <a:rPr lang="en-US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+mj-cs"/>
                          </a:rPr>
                          <m:t>)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+mj-cs"/>
                          </a:rPr>
                          <m:t>s</m:t>
                        </m:r>
                      </m:den>
                    </m:f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+mj-cs"/>
                          </a:rPr>
                        </m:ctrlPr>
                      </m:dPr>
                      <m:e>
                        <m:r>
                          <a:rPr lang="en-US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+mj-cs"/>
                          </a:rPr>
                          <m:t>100</m:t>
                        </m:r>
                        <m:r>
                          <a:rPr lang="en-US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+mj-cs"/>
                          </a:rPr>
                          <m:t>%</m:t>
                        </m:r>
                      </m:e>
                    </m:d>
                  </m:oMath>
                </a14:m>
                <a:endParaRPr lang="en-US" dirty="0">
                  <a:latin typeface="Calibri" panose="020F0502020204030204" pitchFamily="34" charset="0"/>
                  <a:ea typeface="Calibri" panose="020F0502020204030204" pitchFamily="34" charset="0"/>
                  <a:cs typeface="+mj-cs"/>
                </a:endParaRPr>
              </a:p>
              <a:p>
                <a:pPr marL="0" indent="0">
                  <a:lnSpc>
                    <a:spcPct val="107000"/>
                  </a:lnSpc>
                  <a:spcAft>
                    <a:spcPts val="0"/>
                  </a:spcAft>
                  <a:buNone/>
                </a:pPr>
                <a:r>
                  <a:rPr lang="th-TH" b="1" dirty="0">
                    <a:latin typeface="Calibri" panose="020F0502020204030204" pitchFamily="34" charset="0"/>
                    <a:ea typeface="Calibri" panose="020F0502020204030204" pitchFamily="34" charset="0"/>
                    <a:cs typeface="+mj-cs"/>
                  </a:rPr>
                  <a:t>ตอบ ประสิทธิภาพของรอก  = </a:t>
                </a:r>
                <a:r>
                  <a:rPr lang="en-US" b="1" dirty="0">
                    <a:latin typeface="TH SarabunPSK" panose="020B0500040200020003" pitchFamily="34" charset="-34"/>
                    <a:ea typeface="Calibri" panose="020F0502020204030204" pitchFamily="34" charset="0"/>
                    <a:cs typeface="+mj-cs"/>
                  </a:rPr>
                  <a:t>75 % </a:t>
                </a:r>
                <a:endParaRPr lang="en-US" b="1" dirty="0">
                  <a:latin typeface="Calibri" panose="020F0502020204030204" pitchFamily="34" charset="0"/>
                  <a:ea typeface="Calibri" panose="020F0502020204030204" pitchFamily="34" charset="0"/>
                  <a:cs typeface="+mj-cs"/>
                </a:endParaRPr>
              </a:p>
            </p:txBody>
          </p:sp>
        </mc:Choice>
        <mc:Fallback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xmlns="" id="{85EE5598-1C9C-4B6D-8341-49BA5E2533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933" y="1301189"/>
                <a:ext cx="6275701" cy="5032375"/>
              </a:xfrm>
              <a:prstGeom prst="rect">
                <a:avLst/>
              </a:prstGeom>
              <a:blipFill rotWithShape="0">
                <a:blip r:embed="rId2"/>
                <a:stretch>
                  <a:fillRect l="-1942" t="-969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รูปภาพ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9181" y="1301189"/>
            <a:ext cx="4765290" cy="503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3369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 descr="à¸à¸¥à¸à¸²à¸£à¸à¹à¸à¸«à¸²à¸£à¸¹à¸à¸ à¸²à¸à¸ªà¸³à¸«à¸£à¸±à¸ à¸à¸à¸à¸¥à¸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252" y="647179"/>
            <a:ext cx="6210748" cy="34935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7" name="Picture 2" descr="à¸à¸¥à¸à¸²à¸£à¸à¹à¸à¸«à¸²à¸£à¸¹à¸à¸ à¸²à¸à¸ªà¸³à¸«à¸£à¸±à¸ à¸à¸°à¹à¸à¸µà¸¢à¸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303" y="450375"/>
            <a:ext cx="5742980" cy="33220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8" name="Picture 4" descr="à¸à¸¥à¸à¸²à¸£à¸à¹à¸à¸«à¸²à¸£à¸¹à¸à¸ à¸²à¸à¸ªà¸³à¸«à¸£à¸±à¸ à¸à¹à¸­à¸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212280" y="3261815"/>
            <a:ext cx="3222273" cy="32222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9" name="Picture 4" descr="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3982" y="3485864"/>
            <a:ext cx="4147769" cy="27521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6696097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สี่เหลี่ยมผืนผ้ามุมมน 5"/>
          <p:cNvSpPr/>
          <p:nvPr/>
        </p:nvSpPr>
        <p:spPr>
          <a:xfrm>
            <a:off x="1196788" y="1062318"/>
            <a:ext cx="10542494" cy="4477870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1919115" y="2215882"/>
            <a:ext cx="9430603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+mj-cs"/>
              </a:rPr>
              <a:t>“</a:t>
            </a:r>
            <a:r>
              <a:rPr lang="th-TH" sz="4400" b="1" dirty="0" smtClean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+mj-cs"/>
              </a:rPr>
              <a:t>เครื่องกล เป็นเครื่องมือที่ช่วยอำนวยความสะดวกในการทำงาน บางชนิดอาจช่วยผ่อนแรง บางชนิดอาจไม่ช่วยผ่อนแรง แต่ทุกชนิดไม่ช่วยผ่อนงาน</a:t>
            </a:r>
            <a:r>
              <a:rPr lang="en-US" sz="4400" b="1" dirty="0" smtClean="0">
                <a:latin typeface="TH SarabunPSK" panose="020B0500040200020003" pitchFamily="34" charset="-34"/>
                <a:ea typeface="Calibri" panose="020F0502020204030204" pitchFamily="34" charset="0"/>
                <a:cs typeface="+mj-cs"/>
              </a:rPr>
              <a:t>”</a:t>
            </a:r>
            <a:endParaRPr lang="th-TH" sz="4400" b="1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864644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แผนผังลําดับงาน: กระบวนการสำรอง 34"/>
          <p:cNvSpPr/>
          <p:nvPr/>
        </p:nvSpPr>
        <p:spPr>
          <a:xfrm>
            <a:off x="2172105" y="1258868"/>
            <a:ext cx="9150319" cy="3779758"/>
          </a:xfrm>
          <a:prstGeom prst="flowChartAlternateProcess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5400" b="1" dirty="0">
                <a:latin typeface="TH SarabunPSK" panose="020B0500040200020003" pitchFamily="34" charset="-34"/>
                <a:ea typeface="Calibri" panose="020F0502020204030204" pitchFamily="34" charset="0"/>
                <a:cs typeface="+mj-cs"/>
              </a:rPr>
              <a:t>“</a:t>
            </a:r>
            <a:r>
              <a:rPr lang="th-TH" sz="5400" b="1" dirty="0">
                <a:latin typeface="TH SarabunPSK" panose="020B0500040200020003" pitchFamily="34" charset="-34"/>
                <a:ea typeface="Calibri" panose="020F0502020204030204" pitchFamily="34" charset="0"/>
                <a:cs typeface="+mj-cs"/>
              </a:rPr>
              <a:t>เครื่องกล เป็นเครื่องมือที่ช่วยอำนวยความสะดวกในการทำงาน บางชนิดอาจช่วยผ่อนแรง บางชนิดอาจไม่ช่วยผ่อนแรง แต่ทุกชนิดไม่ช่วยผ่อนงาน</a:t>
            </a:r>
            <a:r>
              <a:rPr lang="en-US" sz="5400" b="1" dirty="0">
                <a:latin typeface="TH SarabunPSK" panose="020B0500040200020003" pitchFamily="34" charset="-34"/>
                <a:ea typeface="Calibri" panose="020F0502020204030204" pitchFamily="34" charset="0"/>
                <a:cs typeface="+mj-cs"/>
              </a:rPr>
              <a:t>”</a:t>
            </a:r>
            <a:endParaRPr lang="th-TH" sz="5400" b="1" dirty="0">
              <a:cs typeface="+mj-cs"/>
            </a:endParaRPr>
          </a:p>
        </p:txBody>
      </p:sp>
      <p:sp>
        <p:nvSpPr>
          <p:cNvPr id="6" name="Rounded Rectangle 51">
            <a:extLst>
              <a:ext uri="{FF2B5EF4-FFF2-40B4-BE49-F238E27FC236}">
                <a16:creationId xmlns="" xmlns:a16="http://schemas.microsoft.com/office/drawing/2014/main" id="{A0F85B75-1FBE-4236-A8C6-4319AF4EFA3E}"/>
              </a:ext>
            </a:extLst>
          </p:cNvPr>
          <p:cNvSpPr/>
          <p:nvPr/>
        </p:nvSpPr>
        <p:spPr>
          <a:xfrm rot="16200000" flipH="1">
            <a:off x="155348" y="446298"/>
            <a:ext cx="1888017" cy="1625140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pic>
        <p:nvPicPr>
          <p:cNvPr id="7" name="Picture 6" descr="à¸à¸¥à¸à¸²à¸£à¸à¹à¸à¸«à¸²à¸£à¸¹à¸à¸ à¸²à¸à¸ªà¸³à¸«à¸£à¸±à¸ à¹à¸à¸£à¸·à¹à¸­à¸à¸à¸¥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582" y="4222011"/>
            <a:ext cx="4384359" cy="24611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à¸£à¸¹à¸à¸ à¸²à¸à¸à¸µà¹à¹à¸à¸µà¹à¸¢à¸§à¸à¹à¸­à¸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0834" y="4544741"/>
            <a:ext cx="3165487" cy="21384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49172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ข้อความ 3"/>
          <p:cNvSpPr>
            <a:spLocks noGrp="1"/>
          </p:cNvSpPr>
          <p:nvPr>
            <p:ph type="body" sz="quarter" idx="12"/>
          </p:nvPr>
        </p:nvSpPr>
        <p:spPr>
          <a:xfrm>
            <a:off x="1" y="1204687"/>
            <a:ext cx="12191999" cy="3106057"/>
          </a:xfrm>
        </p:spPr>
        <p:txBody>
          <a:bodyPr>
            <a:noAutofit/>
          </a:bodyPr>
          <a:lstStyle/>
          <a:p>
            <a:pPr indent="457200">
              <a:lnSpc>
                <a:spcPct val="107000"/>
              </a:lnSpc>
            </a:pPr>
            <a:r>
              <a:rPr lang="th-TH" sz="8000" dirty="0"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เครื่องกลอย่างง่าย</a:t>
            </a:r>
            <a:endParaRPr lang="en-US" sz="6000" dirty="0">
              <a:latin typeface="Calibri" panose="020F0502020204030204" pitchFamily="34" charset="0"/>
              <a:ea typeface="Calibri" panose="020F0502020204030204" pitchFamily="34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3427873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มุมมน 1"/>
          <p:cNvSpPr/>
          <p:nvPr/>
        </p:nvSpPr>
        <p:spPr>
          <a:xfrm>
            <a:off x="1169893" y="532690"/>
            <a:ext cx="1976718" cy="1107996"/>
          </a:xfrm>
          <a:prstGeom prst="roundRect">
            <a:avLst/>
          </a:prstGeom>
          <a:solidFill>
            <a:srgbClr val="FF6699"/>
          </a:solidFill>
          <a:ln>
            <a:solidFill>
              <a:srgbClr val="E73CF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1572686" y="398220"/>
            <a:ext cx="1127232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66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รอก</a:t>
            </a:r>
            <a:endParaRPr lang="th-TH" sz="6600" dirty="0">
              <a:cs typeface="+mj-cs"/>
            </a:endParaRPr>
          </a:p>
        </p:txBody>
      </p:sp>
      <p:pic>
        <p:nvPicPr>
          <p:cNvPr id="4098" name="Picture 2" descr="à¸à¸¥à¸à¸²à¸£à¸à¹à¸à¸«à¸²à¸£à¸¹à¸à¸ à¸²à¸à¸ªà¸³à¸«à¸£à¸±à¸ à¸£à¸­à¸ à¸à¸²à¸£à¹à¸à¸¹à¸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3" t="1943" r="7931" b="10362"/>
          <a:stretch/>
        </p:blipFill>
        <p:spPr bwMode="auto">
          <a:xfrm>
            <a:off x="1156446" y="1775156"/>
            <a:ext cx="3980330" cy="24204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à¸£à¸¹à¸à¸ à¸²à¸à¸à¸µà¹à¹à¸à¸µà¹à¸¢à¸§à¸à¹à¸­à¸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5847" y="720188"/>
            <a:ext cx="4002246" cy="36749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à¸£à¸¹à¸à¸ à¸²à¸à¸à¸µà¹à¹à¸à¸µà¹à¸¢à¸§à¸à¹à¸­à¸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399" y="3205385"/>
            <a:ext cx="3442448" cy="31814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27732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 descr="https://lh5.googleusercontent.com/-4QZqDUBEqBo/UVidwpDqCmI/AAAAAAAAzg0/0nioaSjypso/s442/p13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140" y="1805141"/>
            <a:ext cx="5123331" cy="385607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สี่เหลี่ยมผืนผ้ามุมมน 5"/>
          <p:cNvSpPr/>
          <p:nvPr/>
        </p:nvSpPr>
        <p:spPr>
          <a:xfrm>
            <a:off x="726140" y="650978"/>
            <a:ext cx="1976718" cy="1107996"/>
          </a:xfrm>
          <a:prstGeom prst="roundRect">
            <a:avLst/>
          </a:prstGeom>
          <a:solidFill>
            <a:srgbClr val="FF9966"/>
          </a:solidFill>
          <a:ln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1044252" y="697145"/>
            <a:ext cx="108555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60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คาน</a:t>
            </a:r>
            <a:endParaRPr lang="th-TH" sz="6000" dirty="0">
              <a:cs typeface="+mj-cs"/>
            </a:endParaRPr>
          </a:p>
        </p:txBody>
      </p:sp>
      <p:pic>
        <p:nvPicPr>
          <p:cNvPr id="8" name="Picture 4" descr="à¸£à¸¹à¸à¸ à¸²à¸à¸à¸µà¹à¹à¸à¸µà¹à¸¢à¸§à¸à¹à¸­à¸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4283" y="920938"/>
            <a:ext cx="5130239" cy="513023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75345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มุมมน 3"/>
          <p:cNvSpPr/>
          <p:nvPr/>
        </p:nvSpPr>
        <p:spPr>
          <a:xfrm>
            <a:off x="3484180" y="428280"/>
            <a:ext cx="1976718" cy="1107996"/>
          </a:xfrm>
          <a:prstGeom prst="roundRect">
            <a:avLst/>
          </a:prstGeom>
          <a:solidFill>
            <a:srgbClr val="FF9966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4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พื้นเอี้ยง</a:t>
            </a:r>
            <a:endParaRPr lang="th-TH" sz="4400" dirty="0">
              <a:solidFill>
                <a:schemeClr val="tx1"/>
              </a:solidFill>
              <a:cs typeface="+mj-cs"/>
            </a:endParaRPr>
          </a:p>
        </p:txBody>
      </p:sp>
      <p:pic>
        <p:nvPicPr>
          <p:cNvPr id="9218" name="Picture 2" descr="à¸à¸¥à¸à¸²à¸£à¸à¹à¸à¸«à¸²à¸£à¸¹à¸à¸ à¸²à¸à¸ªà¸³à¸«à¸£à¸±à¸ à¸à¸·à¹à¸à¹à¸­à¸µà¸¢à¸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7332" y="3796144"/>
            <a:ext cx="4320936" cy="272714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à¸£à¸¹à¸à¸ à¸²à¸à¸à¸µà¹à¹à¸à¸µà¹à¸¢à¸§à¸à¹à¸­à¸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915" y="1697640"/>
            <a:ext cx="4648983" cy="28772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à¸£à¸¹à¸à¸ à¸²à¸à¸à¸µà¹à¹à¸à¸µà¹à¸¢à¸§à¸à¹à¸­à¸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7800" y="838841"/>
            <a:ext cx="4860854" cy="29573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77999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มุมมน 4"/>
          <p:cNvSpPr/>
          <p:nvPr/>
        </p:nvSpPr>
        <p:spPr>
          <a:xfrm>
            <a:off x="890583" y="504967"/>
            <a:ext cx="2462736" cy="110799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ชื่อเรื่อง 1"/>
          <p:cNvSpPr>
            <a:spLocks noGrp="1"/>
          </p:cNvSpPr>
          <p:nvPr>
            <p:ph type="title"/>
          </p:nvPr>
        </p:nvSpPr>
        <p:spPr>
          <a:xfrm>
            <a:off x="813399" y="504967"/>
            <a:ext cx="2621362" cy="1179288"/>
          </a:xfrm>
          <a:solidFill>
            <a:srgbClr val="FF9999"/>
          </a:solidFill>
        </p:spPr>
        <p:txBody>
          <a:bodyPr>
            <a:noAutofit/>
          </a:bodyPr>
          <a:lstStyle/>
          <a:p>
            <a:pPr algn="l"/>
            <a:r>
              <a:rPr lang="th-TH" sz="4800" b="1" dirty="0" smtClean="0"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  ล้อ</a:t>
            </a:r>
            <a:r>
              <a:rPr lang="th-TH" sz="4800" b="1" dirty="0"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และ</a:t>
            </a:r>
            <a:r>
              <a:rPr lang="th-TH" sz="4800" b="1" dirty="0" smtClean="0"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เพลา</a:t>
            </a:r>
            <a:endParaRPr lang="th-TH" sz="4800" dirty="0"/>
          </a:p>
        </p:txBody>
      </p:sp>
      <p:pic>
        <p:nvPicPr>
          <p:cNvPr id="7" name="รูปภาพ 6" descr="https://lh4.googleusercontent.com/-uUDQxXkO3r0/UVikTCZH4-I/AAAAAAAAzh8/MtaKQSbAIH8/s386/p20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432" y="1828116"/>
            <a:ext cx="5366722" cy="379275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Picture 2" descr="à¸à¸¥à¸à¸²à¸£à¸à¹à¸à¸«à¸²à¸£à¸¹à¸à¸ à¸²à¸à¸ªà¸³à¸«à¸£à¸±à¸ à¸¥à¹à¸­à¹à¸¥à¸°à¹à¸à¸¥à¸²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5129" y="1828116"/>
            <a:ext cx="5571335" cy="379275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02120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</TotalTime>
  <Words>241</Words>
  <Application>Microsoft Office PowerPoint</Application>
  <PresentationFormat>แบบจอกว้าง</PresentationFormat>
  <Paragraphs>34</Paragraphs>
  <Slides>13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8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13</vt:i4>
      </vt:variant>
    </vt:vector>
  </HeadingPairs>
  <TitlesOfParts>
    <vt:vector size="22" baseType="lpstr">
      <vt:lpstr>맑은 고딕</vt:lpstr>
      <vt:lpstr>Angsana New</vt:lpstr>
      <vt:lpstr>Arial</vt:lpstr>
      <vt:lpstr>Calibri</vt:lpstr>
      <vt:lpstr>Calibri Light</vt:lpstr>
      <vt:lpstr>Cambria Math</vt:lpstr>
      <vt:lpstr>Cordia New</vt:lpstr>
      <vt:lpstr>TH SarabunPSK</vt:lpstr>
      <vt:lpstr>ธีมของ Office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  ล้อและเพลา</vt:lpstr>
      <vt:lpstr>งานนำเสนอ PowerPoint</vt:lpstr>
      <vt:lpstr>งานนำเสนอ PowerPoint</vt:lpstr>
      <vt:lpstr>งานนำเสนอ PowerPoint</vt:lpstr>
      <vt:lpstr>ตัวอย่างที่ 1 ประสิทธิภาพของรอก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Win10</dc:creator>
  <cp:lastModifiedBy>Win10</cp:lastModifiedBy>
  <cp:revision>16</cp:revision>
  <cp:lastPrinted>2019-02-15T02:57:21Z</cp:lastPrinted>
  <dcterms:created xsi:type="dcterms:W3CDTF">2019-02-15T01:50:47Z</dcterms:created>
  <dcterms:modified xsi:type="dcterms:W3CDTF">2019-02-26T01:32:43Z</dcterms:modified>
</cp:coreProperties>
</file>