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4" r:id="rId16"/>
    <p:sldId id="270" r:id="rId17"/>
    <p:sldId id="273" r:id="rId18"/>
    <p:sldId id="275" r:id="rId19"/>
    <p:sldId id="271" r:id="rId20"/>
    <p:sldId id="272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ไม่มีสไตล์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ไม่มีสไตล์ ไม่มี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818CD-5322-428D-A50C-6D44E13F9B01}" type="datetimeFigureOut">
              <a:rPr lang="th-TH" smtClean="0"/>
              <a:t>02/12/62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23E9A-E94E-4713-8908-D6D61B6F4B6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714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iip</a:t>
            </a:r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823E9A-E94E-4713-8908-D6D61B6F4B67}" type="slidenum">
              <a:rPr lang="th-TH" smtClean="0"/>
              <a:t>21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6340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A410811-4470-4432-9BC0-3FB2F564B2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5466CD6C-FF5E-47DF-B9FA-B53DB700B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B90CBAC-51F0-43D2-B7A1-DFF0BF1FA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6B03-41CB-4993-AAE4-A0C9154843F8}" type="datetime1">
              <a:rPr lang="th-TH" smtClean="0"/>
              <a:t>02/12/62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439B035-CBFA-4546-8F64-47E9522D8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AF59783-BA5E-4DD0-B855-77ABA543D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333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3A815F4-6A54-47F0-8704-ACBD8BE7B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3879F7D9-4D3F-4358-BCFF-D52C4A27B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1B7F16E-CE29-4FB7-B3E1-DA621BB5B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8EE3-0323-4337-82B6-EB65C8138E68}" type="datetime1">
              <a:rPr lang="th-TH" smtClean="0"/>
              <a:t>02/12/62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9D8260F-54C8-4F1E-AD5E-773B6C0A9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9058A0D-95B2-4C87-95C8-FE53AE8C1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9300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0A541284-1D51-4683-96DB-4314151EDC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8873C4D4-78C1-40B3-8607-49B773F19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C582116-3D62-4581-BB26-E5458D651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7BF3-B46A-44F0-A17A-C0E90B241ADF}" type="datetime1">
              <a:rPr lang="th-TH" smtClean="0"/>
              <a:t>02/12/62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8EE983F-AD21-4772-9710-68E9A9171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B5472C8-722A-45A0-8E03-82E17F860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1889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46C5B23-044E-4484-9745-FD227D55B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6DE37B8-D0FA-41EB-AC40-78572B077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7C2B7E1-A039-4FF1-A5EA-5D9598746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4DA4-9F2F-4846-90D0-396142F20C3E}" type="datetime1">
              <a:rPr lang="th-TH" smtClean="0"/>
              <a:t>02/12/62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B80B3EC-E2CF-4164-A7C8-9AF184170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6703555-4B34-4142-98DB-A9184685F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5247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7F1118D-8BD8-44B4-8475-52886E329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3EA9BF76-93FA-4926-96E6-8DC8D393C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7F198CB-8011-4BD8-BD5F-DBFEB63D3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DB7-5040-4FDD-B35C-CAC4649D0A78}" type="datetime1">
              <a:rPr lang="th-TH" smtClean="0"/>
              <a:t>02/12/62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603C677-705A-470F-A225-26C61493D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6360B86-A7AB-4254-8B1E-2E1FFB40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0431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D328853-C7F9-483D-A01E-B256F1815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45D54D3-B134-439C-B70E-AF7FCB6D9E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24B0D170-C1A8-4085-B25F-2DEC6D38F9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FB49B5BC-3797-4924-B105-8FA2FEC02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01A5-96F4-4F1B-BBA2-D67A1A907857}" type="datetime1">
              <a:rPr lang="th-TH" smtClean="0"/>
              <a:t>02/12/62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2FD86610-12AE-4E98-A790-080B4892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C9BA348E-1B3C-4C3A-A1A9-464C17BA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80090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5BD9B81-07BC-403E-99C7-E4DD9F4AA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F5C59B10-F1E2-490E-8A40-31830FAA5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BEF918BA-F256-416B-989F-0A0F302F1A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8E56DBC2-F896-490C-8EB9-1DAB8192DA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87B091D5-7177-4EEE-8C94-42B55CFDAB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F066E117-1101-412B-8DCE-30CD6F575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EDC5-A9C5-47FF-848D-14FE3ED41786}" type="datetime1">
              <a:rPr lang="th-TH" smtClean="0"/>
              <a:t>02/12/62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1CFD3E2D-8660-4F14-8A3B-DBCA0B39D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5B7F011E-788B-4942-8F11-2C0A38CC0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62679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7190D2B-6D00-4081-9A3C-7C836AF74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4B792BD9-B7E3-4E58-83CE-2F49C1AF8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FC1AD-4F43-4CD9-9147-F10BB8252C77}" type="datetime1">
              <a:rPr lang="th-TH" smtClean="0"/>
              <a:t>02/12/62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093B3340-2682-46C0-9D02-63AC38EA6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9475E9E6-260F-446D-9D18-A94BDA1CF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595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4EFF852B-065C-444C-B605-5216DAA11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5BD6-2127-46BD-93F4-0EE702D5AD29}" type="datetime1">
              <a:rPr lang="th-TH" smtClean="0"/>
              <a:t>02/12/62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BB2C0714-B90C-416B-A62D-ECA3684E5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000D1690-E879-4FD8-8D69-A5B78ECD4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4601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6F79182-6DF3-418F-8839-9FBC6B43A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8DE8ADF-2CA6-4D43-A1BE-4D44750A5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18991D94-1FD2-4575-B282-B2BED5B1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2CA05BFB-E0B6-43A6-A062-845D94895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06302-27ED-4BA6-8E41-11D01AC0D938}" type="datetime1">
              <a:rPr lang="th-TH" smtClean="0"/>
              <a:t>02/12/62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AD74BC88-1ECC-430A-9247-C7AC460BA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095895D7-7F7D-4CF3-8FB2-547789619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298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3BB9A02-15EE-4968-B6C0-B13C818ED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07E02F4E-7123-4D1C-8C87-84C8E883B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42D493E4-1DF3-4169-A3A4-3520E5C0D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11E312F6-B35F-4BFD-B8D4-F8C59F21B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F88F-2948-4CE8-9B5D-EE6A829B48DC}" type="datetime1">
              <a:rPr lang="th-TH" smtClean="0"/>
              <a:t>02/12/62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21735B1F-3E0B-4754-82E6-C8360666C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2828A964-FB04-4AED-971E-F3B0A2D1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37385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6552EFC5-90FC-4E03-BE90-40D68232D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78D0B009-D198-4CA2-9784-488ABDCA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95B3CA4-C9D1-4176-A341-D1DFA8D69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1A683-14DC-4299-B6C2-FBCB82E71026}" type="datetime1">
              <a:rPr lang="th-TH" smtClean="0"/>
              <a:t>02/12/62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13D092E-917A-4861-9EF0-32E2360D9D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CD4D511-2BC5-43E3-80A2-8E134BE889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F73BE-2B7D-4DEA-8BDD-C43F24F4F7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029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884600C-ADA8-4B3B-8FEB-059821EDD4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20613"/>
            <a:ext cx="9144000" cy="2387600"/>
          </a:xfrm>
        </p:spPr>
        <p:txBody>
          <a:bodyPr/>
          <a:lstStyle/>
          <a:p>
            <a:r>
              <a:rPr lang="en-US" b="1" dirty="0"/>
              <a:t>Nouns</a:t>
            </a:r>
            <a:endParaRPr lang="th-TH" b="1" dirty="0"/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AB37BC87-DF32-4EF6-92AC-6EDA5E3CD4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049" y="0"/>
            <a:ext cx="4847949" cy="6858000"/>
          </a:xfrm>
          <a:prstGeom prst="rect">
            <a:avLst/>
          </a:prstGeom>
        </p:spPr>
      </p:pic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060B2D47-A0FF-4CC5-8BDC-E7B4F696AC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4847949" cy="6858000"/>
          </a:xfrm>
          <a:prstGeom prst="rect">
            <a:avLst/>
          </a:prstGeom>
        </p:spPr>
      </p:pic>
      <p:sp>
        <p:nvSpPr>
          <p:cNvPr id="8" name="ตัวแทนหมายเลขสไลด์ 7">
            <a:extLst>
              <a:ext uri="{FF2B5EF4-FFF2-40B4-BE49-F238E27FC236}">
                <a16:creationId xmlns:a16="http://schemas.microsoft.com/office/drawing/2014/main" id="{3B86FA82-62E0-45F2-A400-73188A3FF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90601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D08B9AB-D0F4-4AB1-9D13-B3E01508D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190" y="0"/>
            <a:ext cx="9567209" cy="1320800"/>
          </a:xfrm>
        </p:spPr>
        <p:txBody>
          <a:bodyPr>
            <a:normAutofit/>
          </a:bodyPr>
          <a:lstStyle/>
          <a:p>
            <a:r>
              <a:rPr lang="en-US" sz="4400" b="1" dirty="0"/>
              <a:t>4- </a:t>
            </a:r>
            <a:r>
              <a:rPr lang="th-TH" sz="4400" b="1" dirty="0"/>
              <a:t>คำนามเอกพจน์ที่ลงท้ายด้วย </a:t>
            </a:r>
            <a:r>
              <a:rPr lang="en-US" sz="4400" b="1" dirty="0"/>
              <a:t>O </a:t>
            </a:r>
            <a:r>
              <a:rPr lang="th-TH" sz="4400" b="1" dirty="0"/>
              <a:t>เมื่อทำให้เป็นพหูพจน์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DAFFDB9-5670-47F0-99A2-2B9499621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5" y="1008393"/>
            <a:ext cx="8596668" cy="624814"/>
          </a:xfrm>
        </p:spPr>
        <p:txBody>
          <a:bodyPr>
            <a:normAutofit/>
          </a:bodyPr>
          <a:lstStyle/>
          <a:p>
            <a:r>
              <a:rPr lang="th-TH" sz="3600" dirty="0"/>
              <a:t>ไม่มีหลักการตายตัว</a:t>
            </a:r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9A5A1440-57AD-49A3-89D3-5E4A0DB1C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877225"/>
              </p:ext>
            </p:extLst>
          </p:nvPr>
        </p:nvGraphicFramePr>
        <p:xfrm>
          <a:off x="1146001" y="1633207"/>
          <a:ext cx="9686124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354">
                  <a:extLst>
                    <a:ext uri="{9D8B030D-6E8A-4147-A177-3AD203B41FA5}">
                      <a16:colId xmlns:a16="http://schemas.microsoft.com/office/drawing/2014/main" val="3706377257"/>
                    </a:ext>
                  </a:extLst>
                </a:gridCol>
                <a:gridCol w="1614354">
                  <a:extLst>
                    <a:ext uri="{9D8B030D-6E8A-4147-A177-3AD203B41FA5}">
                      <a16:colId xmlns:a16="http://schemas.microsoft.com/office/drawing/2014/main" val="2786804775"/>
                    </a:ext>
                  </a:extLst>
                </a:gridCol>
                <a:gridCol w="1614354">
                  <a:extLst>
                    <a:ext uri="{9D8B030D-6E8A-4147-A177-3AD203B41FA5}">
                      <a16:colId xmlns:a16="http://schemas.microsoft.com/office/drawing/2014/main" val="1637283183"/>
                    </a:ext>
                  </a:extLst>
                </a:gridCol>
                <a:gridCol w="1614354">
                  <a:extLst>
                    <a:ext uri="{9D8B030D-6E8A-4147-A177-3AD203B41FA5}">
                      <a16:colId xmlns:a16="http://schemas.microsoft.com/office/drawing/2014/main" val="691578333"/>
                    </a:ext>
                  </a:extLst>
                </a:gridCol>
                <a:gridCol w="1614354">
                  <a:extLst>
                    <a:ext uri="{9D8B030D-6E8A-4147-A177-3AD203B41FA5}">
                      <a16:colId xmlns:a16="http://schemas.microsoft.com/office/drawing/2014/main" val="2204575676"/>
                    </a:ext>
                  </a:extLst>
                </a:gridCol>
                <a:gridCol w="1614354">
                  <a:extLst>
                    <a:ext uri="{9D8B030D-6E8A-4147-A177-3AD203B41FA5}">
                      <a16:colId xmlns:a16="http://schemas.microsoft.com/office/drawing/2014/main" val="95196524"/>
                    </a:ext>
                  </a:extLst>
                </a:gridCol>
              </a:tblGrid>
              <a:tr h="273148">
                <a:tc gridSpan="2">
                  <a:txBody>
                    <a:bodyPr/>
                    <a:lstStyle/>
                    <a:p>
                      <a:pPr algn="ctr"/>
                      <a:r>
                        <a:rPr lang="th-TH" sz="2400" dirty="0"/>
                        <a:t>เติม </a:t>
                      </a:r>
                      <a:r>
                        <a:rPr lang="en-US" sz="2400" dirty="0"/>
                        <a:t>S </a:t>
                      </a:r>
                      <a:r>
                        <a:rPr lang="th-TH" sz="2400" dirty="0"/>
                        <a:t>ได้เลย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2400" dirty="0"/>
                        <a:t>เติม </a:t>
                      </a:r>
                      <a:r>
                        <a:rPr lang="en-US" sz="2400" dirty="0"/>
                        <a:t>es</a:t>
                      </a:r>
                      <a:endParaRPr lang="th-TH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S, es</a:t>
                      </a:r>
                      <a:endParaRPr lang="th-TH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h-T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152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memo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Echo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Buffalo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60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kilo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Hero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Cargo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67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auto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Veto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Mosquito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507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piano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Patato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Mango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674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photo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tomato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Motto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472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studio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Tornada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652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Zoo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Volcano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486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Video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zero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778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Tatoo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361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kangaroo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173706"/>
                  </a:ext>
                </a:extLst>
              </a:tr>
            </a:tbl>
          </a:graphicData>
        </a:graphic>
      </p:graphicFrame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630D292D-D1FC-40D4-A474-F9BC73F44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31959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ABFA0C7-769D-4C20-B338-4961F9407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5- </a:t>
            </a:r>
            <a:r>
              <a:rPr lang="th-TH" sz="4400" b="1" dirty="0"/>
              <a:t>คำนามเอกพจน์ที่ลงท้ายด้วย </a:t>
            </a:r>
            <a:r>
              <a:rPr lang="en-US" sz="4400" b="1" dirty="0"/>
              <a:t>f </a:t>
            </a:r>
            <a:r>
              <a:rPr lang="th-TH" sz="4400" b="1" dirty="0"/>
              <a:t>หรือ </a:t>
            </a:r>
            <a:r>
              <a:rPr lang="en-US" sz="4400" b="1" dirty="0" err="1"/>
              <a:t>fe</a:t>
            </a:r>
            <a:r>
              <a:rPr lang="en-US" sz="4400" b="1" dirty="0"/>
              <a:t> </a:t>
            </a:r>
            <a:r>
              <a:rPr lang="th-TH" sz="4400" b="1" dirty="0"/>
              <a:t>เมื่อทำให้เป็นพหูพจน์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6262318-5437-4800-B9E6-BFFB9F358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8158" y="1443221"/>
            <a:ext cx="8596668" cy="965003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f/</a:t>
            </a:r>
            <a:r>
              <a:rPr lang="en-US" sz="4800" dirty="0" err="1">
                <a:solidFill>
                  <a:srgbClr val="FF0000"/>
                </a:solidFill>
              </a:rPr>
              <a:t>fe</a:t>
            </a:r>
            <a:r>
              <a:rPr lang="en-US" sz="4800" dirty="0">
                <a:solidFill>
                  <a:srgbClr val="FF0000"/>
                </a:solidFill>
              </a:rPr>
              <a:t> &gt;&gt;&gt;&gt; v + es</a:t>
            </a:r>
            <a:endParaRPr lang="th-TH" sz="4800" dirty="0">
              <a:solidFill>
                <a:srgbClr val="FF0000"/>
              </a:solidFill>
            </a:endParaRPr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A3BC8B60-C832-4AA6-9842-0FA66F2B38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608189"/>
              </p:ext>
            </p:extLst>
          </p:nvPr>
        </p:nvGraphicFramePr>
        <p:xfrm>
          <a:off x="2032000" y="2160757"/>
          <a:ext cx="81280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775081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6322094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Singular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Plural</a:t>
                      </a:r>
                      <a:endParaRPr lang="th-TH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15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Knife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Kni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ves</a:t>
                      </a:r>
                      <a:endParaRPr lang="th-TH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170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Leaf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Lea</a:t>
                      </a:r>
                      <a:r>
                        <a:rPr lang="en-US" sz="3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ves</a:t>
                      </a:r>
                      <a:endParaRPr lang="th-TH" sz="3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433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Life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Li</a:t>
                      </a:r>
                      <a:r>
                        <a:rPr lang="en-US" sz="3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ves</a:t>
                      </a:r>
                      <a:endParaRPr lang="th-TH" sz="3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87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Hoof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Hoo</a:t>
                      </a:r>
                      <a:r>
                        <a:rPr lang="en-US" sz="3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ves</a:t>
                      </a:r>
                      <a:endParaRPr lang="th-TH" sz="3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8073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Thief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Thie</a:t>
                      </a:r>
                      <a:r>
                        <a:rPr lang="en-US" sz="3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ves</a:t>
                      </a:r>
                      <a:endParaRPr lang="th-TH" sz="3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058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Wife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Wi</a:t>
                      </a:r>
                      <a:r>
                        <a:rPr lang="en-US" sz="3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ves</a:t>
                      </a:r>
                      <a:endParaRPr lang="th-TH" sz="3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015703"/>
                  </a:ext>
                </a:extLst>
              </a:tr>
            </a:tbl>
          </a:graphicData>
        </a:graphic>
      </p:graphicFrame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35F6C7CB-7E15-4A1E-80E9-74329EB76364}"/>
              </a:ext>
            </a:extLst>
          </p:cNvPr>
          <p:cNvSpPr txBox="1"/>
          <p:nvPr/>
        </p:nvSpPr>
        <p:spPr>
          <a:xfrm>
            <a:off x="5345723" y="6214597"/>
            <a:ext cx="6654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3200" b="1" dirty="0">
                <a:solidFill>
                  <a:srgbClr val="FF0000"/>
                </a:solidFill>
              </a:rPr>
              <a:t>ยกเว้น </a:t>
            </a:r>
            <a:r>
              <a:rPr lang="en-US" sz="3200" b="1" dirty="0">
                <a:solidFill>
                  <a:srgbClr val="FF0000"/>
                </a:solidFill>
              </a:rPr>
              <a:t>roof , proof</a:t>
            </a:r>
            <a:endParaRPr lang="th-TH" sz="3200" b="1" dirty="0">
              <a:solidFill>
                <a:srgbClr val="FF0000"/>
              </a:solidFill>
            </a:endParaRPr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4A769F1-CBA7-4FE9-9901-049675F01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9158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D12F2FD-12E6-4499-B864-B721C9C1D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6- </a:t>
            </a:r>
            <a:r>
              <a:rPr lang="th-TH" sz="4800" b="1" dirty="0"/>
              <a:t>คำนามเอกพจน์ที่เปลี่ยนรูปไปเลย</a:t>
            </a:r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AD652C17-BFCD-43CC-AAE6-370FD9179D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444072"/>
              </p:ext>
            </p:extLst>
          </p:nvPr>
        </p:nvGraphicFramePr>
        <p:xfrm>
          <a:off x="2327688" y="1535592"/>
          <a:ext cx="8128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48822874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7311134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singular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plural</a:t>
                      </a:r>
                      <a:endParaRPr lang="th-TH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987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man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Men</a:t>
                      </a:r>
                      <a:endParaRPr lang="th-TH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476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woman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Women</a:t>
                      </a:r>
                      <a:endParaRPr lang="th-TH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452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policeman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Policemen</a:t>
                      </a:r>
                      <a:endParaRPr lang="th-TH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544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Child 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Children</a:t>
                      </a:r>
                      <a:endParaRPr lang="th-TH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928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goose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Geese</a:t>
                      </a:r>
                      <a:endParaRPr lang="th-TH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519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tooth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Teeth</a:t>
                      </a:r>
                      <a:endParaRPr lang="th-TH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911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mouse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mice</a:t>
                      </a:r>
                      <a:endParaRPr lang="th-TH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115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foot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feet</a:t>
                      </a:r>
                      <a:endParaRPr lang="th-TH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164820"/>
                  </a:ext>
                </a:extLst>
              </a:tr>
            </a:tbl>
          </a:graphicData>
        </a:graphic>
      </p:graphicFrame>
      <p:sp>
        <p:nvSpPr>
          <p:cNvPr id="3" name="ตัวแทนหมายเลขสไลด์ 2">
            <a:extLst>
              <a:ext uri="{FF2B5EF4-FFF2-40B4-BE49-F238E27FC236}">
                <a16:creationId xmlns:a16="http://schemas.microsoft.com/office/drawing/2014/main" id="{37232210-E21E-4B2D-871B-F01D70921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1624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5A966EA-0F71-4EB2-81C9-5BA26E690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959035" cy="1320800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7-</a:t>
            </a:r>
            <a:r>
              <a:rPr lang="th-TH" sz="5400" b="1" dirty="0"/>
              <a:t>คำนามเอกพจน์ที่มีรูปเหมือนพหูพจน์</a:t>
            </a:r>
            <a:br>
              <a:rPr lang="th-TH" sz="5400" b="1" dirty="0"/>
            </a:br>
            <a:r>
              <a:rPr lang="en-US" sz="5400" b="1" dirty="0">
                <a:solidFill>
                  <a:schemeClr val="tx1"/>
                </a:solidFill>
              </a:rPr>
              <a:t>*</a:t>
            </a:r>
            <a:r>
              <a:rPr lang="th-TH" sz="5400" b="1" dirty="0">
                <a:solidFill>
                  <a:schemeClr val="tx1"/>
                </a:solidFill>
              </a:rPr>
              <a:t> เป็นเอกพจน์นะคะ ถึงแม้จะเหมือนพหูพจน์</a:t>
            </a:r>
            <a:r>
              <a:rPr lang="en-US" sz="5400" b="1" dirty="0">
                <a:solidFill>
                  <a:schemeClr val="tx1"/>
                </a:solidFill>
              </a:rPr>
              <a:t>*</a:t>
            </a:r>
            <a:endParaRPr lang="th-TH" sz="54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B45D1B26-43BD-4113-A3A1-215D0C2837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298662"/>
              </p:ext>
            </p:extLst>
          </p:nvPr>
        </p:nvGraphicFramePr>
        <p:xfrm>
          <a:off x="2351389" y="2485685"/>
          <a:ext cx="81280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70297812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500908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singular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plural</a:t>
                      </a:r>
                      <a:endParaRPr lang="th-TH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756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Fish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Fish</a:t>
                      </a:r>
                      <a:endParaRPr lang="th-TH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901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Sheep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Sheep</a:t>
                      </a:r>
                      <a:endParaRPr lang="th-TH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5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Deer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Deer</a:t>
                      </a:r>
                      <a:endParaRPr lang="th-TH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790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Series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Series</a:t>
                      </a:r>
                      <a:endParaRPr lang="th-TH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052286"/>
                  </a:ext>
                </a:extLst>
              </a:tr>
            </a:tbl>
          </a:graphicData>
        </a:graphic>
      </p:graphicFrame>
      <p:sp>
        <p:nvSpPr>
          <p:cNvPr id="3" name="ตัวแทนหมายเลขสไลด์ 2">
            <a:extLst>
              <a:ext uri="{FF2B5EF4-FFF2-40B4-BE49-F238E27FC236}">
                <a16:creationId xmlns:a16="http://schemas.microsoft.com/office/drawing/2014/main" id="{3EFC7FA7-1118-46DD-93CC-3D514FE29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1864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41A8014-CC2A-4803-B512-055F56AB7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860" y="314179"/>
            <a:ext cx="8596668" cy="1320800"/>
          </a:xfrm>
        </p:spPr>
        <p:txBody>
          <a:bodyPr>
            <a:normAutofit/>
          </a:bodyPr>
          <a:lstStyle/>
          <a:p>
            <a:r>
              <a:rPr lang="en-US" sz="6000" b="1" dirty="0"/>
              <a:t>8-</a:t>
            </a:r>
            <a:r>
              <a:rPr lang="th-TH" sz="6000" b="1" dirty="0"/>
              <a:t>คำนามที่เป็นพหูพจน์เสมอ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F041BBC-9909-4E70-BAE2-40B0516F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60" y="1488613"/>
            <a:ext cx="10112586" cy="3880773"/>
          </a:xfrm>
        </p:spPr>
        <p:txBody>
          <a:bodyPr>
            <a:normAutofit/>
          </a:bodyPr>
          <a:lstStyle/>
          <a:p>
            <a:r>
              <a:rPr lang="th-TH" sz="3600" dirty="0"/>
              <a:t>คำนามที่เป็นคู่ เช่น กางเกง แว่นตา กรรไกร </a:t>
            </a:r>
            <a:r>
              <a:rPr lang="en-US" sz="3600" u="sng" dirty="0"/>
              <a:t>* </a:t>
            </a:r>
            <a:r>
              <a:rPr lang="th-TH" sz="3600" u="sng" dirty="0"/>
              <a:t>เป็นพหูพจน์เสมอน</a:t>
            </a:r>
            <a:r>
              <a:rPr lang="th-TH" sz="3600" u="sng" dirty="0" err="1"/>
              <a:t>๊า</a:t>
            </a:r>
            <a:r>
              <a:rPr lang="en-US" sz="3600" u="sng" dirty="0"/>
              <a:t>*</a:t>
            </a:r>
            <a:endParaRPr lang="th-TH" sz="3600" u="sng" dirty="0"/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630BA141-F304-45FC-9D24-AF219E3405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475194"/>
              </p:ext>
            </p:extLst>
          </p:nvPr>
        </p:nvGraphicFramePr>
        <p:xfrm>
          <a:off x="4212226" y="2489980"/>
          <a:ext cx="40640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9439577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Jeans</a:t>
                      </a:r>
                      <a:endParaRPr lang="th-TH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514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Pants</a:t>
                      </a:r>
                      <a:endParaRPr lang="th-TH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353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Trousers</a:t>
                      </a:r>
                      <a:endParaRPr lang="th-TH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28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Noodles</a:t>
                      </a:r>
                      <a:endParaRPr lang="th-TH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311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Sunglass</a:t>
                      </a:r>
                      <a:endParaRPr lang="th-TH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798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glasses</a:t>
                      </a:r>
                      <a:endParaRPr lang="th-TH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868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pajamas</a:t>
                      </a:r>
                      <a:endParaRPr lang="th-TH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872302"/>
                  </a:ext>
                </a:extLst>
              </a:tr>
            </a:tbl>
          </a:graphicData>
        </a:graphic>
      </p:graphicFrame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F3975CD5-E29A-44BA-9A97-481AFF559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14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0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884600C-ADA8-4B3B-8FEB-059821EDD4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20613"/>
            <a:ext cx="9144000" cy="2387600"/>
          </a:xfrm>
        </p:spPr>
        <p:txBody>
          <a:bodyPr/>
          <a:lstStyle/>
          <a:p>
            <a:r>
              <a:rPr lang="en-US" b="1" dirty="0"/>
              <a:t>Nouns</a:t>
            </a:r>
            <a:endParaRPr lang="th-TH" b="1" dirty="0"/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AB37BC87-DF32-4EF6-92AC-6EDA5E3CD4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049" y="0"/>
            <a:ext cx="4847949" cy="6858000"/>
          </a:xfrm>
          <a:prstGeom prst="rect">
            <a:avLst/>
          </a:prstGeom>
        </p:spPr>
      </p:pic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060B2D47-A0FF-4CC5-8BDC-E7B4F696AC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4847949" cy="6858000"/>
          </a:xfrm>
          <a:prstGeom prst="rect">
            <a:avLst/>
          </a:prstGeom>
        </p:spPr>
      </p:pic>
      <p:sp>
        <p:nvSpPr>
          <p:cNvPr id="3" name="ตัวแทนหมายเลขสไลด์ 2">
            <a:extLst>
              <a:ext uri="{FF2B5EF4-FFF2-40B4-BE49-F238E27FC236}">
                <a16:creationId xmlns:a16="http://schemas.microsoft.com/office/drawing/2014/main" id="{718DA1E1-97D7-4ABE-8BFC-188A17530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726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8C548F8-6A84-41EC-BC62-E44F7DB20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506" y="839789"/>
            <a:ext cx="9127848" cy="1320800"/>
          </a:xfrm>
        </p:spPr>
        <p:txBody>
          <a:bodyPr>
            <a:normAutofit/>
          </a:bodyPr>
          <a:lstStyle/>
          <a:p>
            <a:r>
              <a:rPr lang="en-US" sz="6000" b="1" dirty="0">
                <a:latin typeface="KodchiangUPC" panose="02020603050405020304" pitchFamily="18" charset="-34"/>
                <a:cs typeface="KodchiangUPC" panose="02020603050405020304" pitchFamily="18" charset="-34"/>
              </a:rPr>
              <a:t>9- </a:t>
            </a:r>
            <a:r>
              <a:rPr lang="th-TH" sz="6000" b="1" dirty="0">
                <a:latin typeface="KodchiangUPC" panose="02020603050405020304" pitchFamily="18" charset="-34"/>
                <a:cs typeface="KodchiangUPC" panose="02020603050405020304" pitchFamily="18" charset="-34"/>
              </a:rPr>
              <a:t>คำนามนับได้ </a:t>
            </a:r>
            <a:r>
              <a:rPr lang="en-US" sz="6000" b="1" dirty="0">
                <a:latin typeface="KodchiangUPC" panose="02020603050405020304" pitchFamily="18" charset="-34"/>
                <a:cs typeface="KodchiangUPC" panose="02020603050405020304" pitchFamily="18" charset="-34"/>
              </a:rPr>
              <a:t>countable nouns</a:t>
            </a:r>
            <a:endParaRPr lang="th-TH" sz="6000" b="1" dirty="0">
              <a:latin typeface="KodchiangUPC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0B52983-5F9B-488D-94E4-2909632E1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0210" y="2301266"/>
            <a:ext cx="8596668" cy="3880773"/>
          </a:xfrm>
        </p:spPr>
        <p:txBody>
          <a:bodyPr>
            <a:normAutofit/>
          </a:bodyPr>
          <a:lstStyle/>
          <a:p>
            <a:r>
              <a:rPr lang="th-TH" sz="5400" dirty="0">
                <a:latin typeface="KodchiangUPC" panose="02020603050405020304" pitchFamily="18" charset="-34"/>
                <a:cs typeface="KodchiangUPC" panose="02020603050405020304" pitchFamily="18" charset="-34"/>
              </a:rPr>
              <a:t>คำนามที่สามารถนับได้ นับเป็นชิ้นเป็นอันได้</a:t>
            </a:r>
          </a:p>
          <a:p>
            <a:r>
              <a:rPr lang="th-TH" sz="5400" dirty="0">
                <a:latin typeface="KodchiangUPC" panose="02020603050405020304" pitchFamily="18" charset="-34"/>
                <a:cs typeface="KodchiangUPC" panose="02020603050405020304" pitchFamily="18" charset="-34"/>
              </a:rPr>
              <a:t>ถ้าชิ้นเดียวเรียก เอกพจน์</a:t>
            </a:r>
          </a:p>
          <a:p>
            <a:r>
              <a:rPr lang="th-TH" sz="5400" dirty="0">
                <a:latin typeface="KodchiangUPC" panose="02020603050405020304" pitchFamily="18" charset="-34"/>
                <a:cs typeface="KodchiangUPC" panose="02020603050405020304" pitchFamily="18" charset="-34"/>
              </a:rPr>
              <a:t>หลายชิ้นเรียก พหูพจน์</a:t>
            </a: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EA2CC5E4-C889-4B7B-99BE-02FF019FD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1597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26E8256-CFAF-42C1-811D-B4208CFC5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437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>
                <a:latin typeface="KodchiangUPC" panose="02020603050405020304" pitchFamily="18" charset="-34"/>
                <a:cs typeface="KodchiangUPC" panose="02020603050405020304" pitchFamily="18" charset="-34"/>
              </a:rPr>
              <a:t>9- </a:t>
            </a:r>
            <a:r>
              <a:rPr lang="th-TH" sz="6000" b="1" dirty="0">
                <a:latin typeface="KodchiangUPC" panose="02020603050405020304" pitchFamily="18" charset="-34"/>
                <a:cs typeface="KodchiangUPC" panose="02020603050405020304" pitchFamily="18" charset="-34"/>
              </a:rPr>
              <a:t>คำนามนับได้ </a:t>
            </a:r>
            <a:r>
              <a:rPr lang="en-US" sz="6000" b="1" dirty="0">
                <a:latin typeface="KodchiangUPC" panose="02020603050405020304" pitchFamily="18" charset="-34"/>
                <a:cs typeface="KodchiangUPC" panose="02020603050405020304" pitchFamily="18" charset="-34"/>
              </a:rPr>
              <a:t>countable nouns (</a:t>
            </a:r>
            <a:r>
              <a:rPr lang="th-TH" sz="6000" b="1" dirty="0">
                <a:latin typeface="KodchiangUPC" panose="02020603050405020304" pitchFamily="18" charset="-34"/>
                <a:cs typeface="KodchiangUPC" panose="02020603050405020304" pitchFamily="18" charset="-34"/>
              </a:rPr>
              <a:t>ต่อ)</a:t>
            </a:r>
            <a:endParaRPr lang="th-TH" sz="6000" dirty="0">
              <a:latin typeface="KodchiangUPC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CE87D10-BC45-44E6-9331-F0F455F24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7" y="1499407"/>
            <a:ext cx="11380763" cy="5576642"/>
          </a:xfrm>
        </p:spPr>
        <p:txBody>
          <a:bodyPr>
            <a:normAutofit fontScale="92500" lnSpcReduction="10000"/>
          </a:bodyPr>
          <a:lstStyle/>
          <a:p>
            <a:r>
              <a:rPr lang="en-US" sz="6000" b="1" dirty="0">
                <a:latin typeface="KodchiangUPC" panose="02020603050405020304" pitchFamily="18" charset="-34"/>
                <a:cs typeface="KodchiangUPC" panose="02020603050405020304" pitchFamily="18" charset="-34"/>
              </a:rPr>
              <a:t>1) common noun (</a:t>
            </a:r>
            <a:r>
              <a:rPr lang="th-TH" sz="6000" b="1" dirty="0">
                <a:latin typeface="KodchiangUPC" panose="02020603050405020304" pitchFamily="18" charset="-34"/>
                <a:cs typeface="KodchiangUPC" panose="02020603050405020304" pitchFamily="18" charset="-34"/>
              </a:rPr>
              <a:t>นามทั่วไป) </a:t>
            </a:r>
            <a:r>
              <a:rPr lang="th-TH" sz="6000" dirty="0">
                <a:latin typeface="KodchiangUPC" panose="02020603050405020304" pitchFamily="18" charset="-34"/>
                <a:cs typeface="KodchiangUPC" panose="02020603050405020304" pitchFamily="18" charset="-34"/>
              </a:rPr>
              <a:t>ไม่ชี้เฉพาะเจาะจงว่าเป็นคนไหนหรือสิ่งไหน</a:t>
            </a:r>
          </a:p>
          <a:p>
            <a:pPr marL="0" indent="0">
              <a:buNone/>
            </a:pPr>
            <a:r>
              <a:rPr lang="th-TH" sz="6000" dirty="0">
                <a:latin typeface="KodchiangUPC" panose="02020603050405020304" pitchFamily="18" charset="-34"/>
                <a:cs typeface="KodchiangUPC" panose="02020603050405020304" pitchFamily="18" charset="-34"/>
              </a:rPr>
              <a:t> เช่น </a:t>
            </a:r>
            <a:r>
              <a:rPr lang="en-US" sz="6000" dirty="0">
                <a:latin typeface="KodchiangUPC" panose="02020603050405020304" pitchFamily="18" charset="-34"/>
                <a:cs typeface="KodchiangUPC" panose="02020603050405020304" pitchFamily="18" charset="-34"/>
              </a:rPr>
              <a:t>dog, pen, student, country, books, animals, children</a:t>
            </a:r>
          </a:p>
          <a:p>
            <a:r>
              <a:rPr lang="en-US" sz="6000" b="1" dirty="0">
                <a:latin typeface="KodchiangUPC" panose="02020603050405020304" pitchFamily="18" charset="-34"/>
                <a:cs typeface="KodchiangUPC" panose="02020603050405020304" pitchFamily="18" charset="-34"/>
              </a:rPr>
              <a:t>2) collective noun (</a:t>
            </a:r>
            <a:r>
              <a:rPr lang="th-TH" sz="6000" b="1" dirty="0">
                <a:latin typeface="KodchiangUPC" panose="02020603050405020304" pitchFamily="18" charset="-34"/>
                <a:cs typeface="KodchiangUPC" panose="02020603050405020304" pitchFamily="18" charset="-34"/>
              </a:rPr>
              <a:t>นามหมวดหมู่) </a:t>
            </a:r>
            <a:r>
              <a:rPr lang="th-TH" sz="6000" dirty="0">
                <a:latin typeface="KodchiangUPC" panose="02020603050405020304" pitchFamily="18" charset="-34"/>
                <a:cs typeface="KodchiangUPC" panose="02020603050405020304" pitchFamily="18" charset="-34"/>
              </a:rPr>
              <a:t>มักใช้ร่วมกับ </a:t>
            </a:r>
            <a:r>
              <a:rPr lang="en-US" sz="6000" dirty="0">
                <a:latin typeface="KodchiangUPC" panose="02020603050405020304" pitchFamily="18" charset="-34"/>
                <a:cs typeface="KodchiangUPC" panose="02020603050405020304" pitchFamily="18" charset="-34"/>
              </a:rPr>
              <a:t>common noun </a:t>
            </a:r>
          </a:p>
          <a:p>
            <a:pPr marL="0" indent="0">
              <a:buNone/>
            </a:pPr>
            <a:r>
              <a:rPr lang="th-TH" sz="6000" dirty="0">
                <a:latin typeface="KodchiangUPC" panose="02020603050405020304" pitchFamily="18" charset="-34"/>
                <a:cs typeface="KodchiangUPC" panose="02020603050405020304" pitchFamily="18" charset="-34"/>
              </a:rPr>
              <a:t>เช่น </a:t>
            </a:r>
            <a:r>
              <a:rPr lang="en-US" sz="6000" dirty="0">
                <a:latin typeface="KodchiangUPC" panose="02020603050405020304" pitchFamily="18" charset="-34"/>
                <a:cs typeface="KodchiangUPC" panose="02020603050405020304" pitchFamily="18" charset="-34"/>
              </a:rPr>
              <a:t>a crowd of people, a herd of cows, two pairs of shoes</a:t>
            </a:r>
            <a:endParaRPr lang="th-TH" sz="6000" dirty="0">
              <a:latin typeface="KodchiangUPC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6D179B68-8EA8-48BF-A1A3-3279D3EC6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54663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26E8256-CFAF-42C1-811D-B4208CFC5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92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>
                <a:latin typeface="KodchiangUPC" panose="02020603050405020304" pitchFamily="18" charset="-34"/>
                <a:cs typeface="KodchiangUPC" panose="02020603050405020304" pitchFamily="18" charset="-34"/>
              </a:rPr>
              <a:t>9- </a:t>
            </a:r>
            <a:r>
              <a:rPr lang="th-TH" sz="6000" b="1" dirty="0">
                <a:latin typeface="KodchiangUPC" panose="02020603050405020304" pitchFamily="18" charset="-34"/>
                <a:cs typeface="KodchiangUPC" panose="02020603050405020304" pitchFamily="18" charset="-34"/>
              </a:rPr>
              <a:t>คำนามนับได้ </a:t>
            </a:r>
            <a:r>
              <a:rPr lang="en-US" sz="6000" b="1" dirty="0">
                <a:latin typeface="KodchiangUPC" panose="02020603050405020304" pitchFamily="18" charset="-34"/>
                <a:cs typeface="KodchiangUPC" panose="02020603050405020304" pitchFamily="18" charset="-34"/>
              </a:rPr>
              <a:t>countable nouns (</a:t>
            </a:r>
            <a:r>
              <a:rPr lang="th-TH" sz="6000" b="1" dirty="0">
                <a:latin typeface="KodchiangUPC" panose="02020603050405020304" pitchFamily="18" charset="-34"/>
                <a:cs typeface="KodchiangUPC" panose="02020603050405020304" pitchFamily="18" charset="-34"/>
              </a:rPr>
              <a:t>ต่อ)</a:t>
            </a:r>
            <a:endParaRPr lang="th-TH" sz="6000" dirty="0">
              <a:latin typeface="KodchiangUPC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CE87D10-BC45-44E6-9331-F0F455F24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2" y="1386866"/>
            <a:ext cx="11840308" cy="5576642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KodchiangUPC" panose="02020603050405020304" pitchFamily="18" charset="-34"/>
                <a:cs typeface="KodchiangUPC" panose="02020603050405020304" pitchFamily="18" charset="-34"/>
              </a:rPr>
              <a:t>3) proper noun (</a:t>
            </a:r>
            <a:r>
              <a:rPr lang="th-TH" sz="4800" b="1" dirty="0">
                <a:latin typeface="KodchiangUPC" panose="02020603050405020304" pitchFamily="18" charset="-34"/>
                <a:cs typeface="KodchiangUPC" panose="02020603050405020304" pitchFamily="18" charset="-34"/>
              </a:rPr>
              <a:t>นามเฉพาะ) </a:t>
            </a:r>
            <a:r>
              <a:rPr lang="th-TH" sz="4800" dirty="0">
                <a:latin typeface="KodchiangUPC" panose="02020603050405020304" pitchFamily="18" charset="-34"/>
                <a:cs typeface="KodchiangUPC" panose="02020603050405020304" pitchFamily="18" charset="-34"/>
              </a:rPr>
              <a:t>เป็นชื่อเฉพาะและขึ้นต้นด้วยตัวใหญ่เสมอ</a:t>
            </a:r>
          </a:p>
          <a:p>
            <a:pPr marL="0" indent="0">
              <a:buNone/>
            </a:pPr>
            <a:r>
              <a:rPr lang="th-TH" sz="4800" dirty="0">
                <a:latin typeface="KodchiangUPC" panose="02020603050405020304" pitchFamily="18" charset="-34"/>
                <a:cs typeface="KodchiangUPC" panose="02020603050405020304" pitchFamily="18" charset="-34"/>
              </a:rPr>
              <a:t> เช่น </a:t>
            </a:r>
            <a:r>
              <a:rPr lang="en-US" sz="4800" dirty="0">
                <a:latin typeface="KodchiangUPC" panose="02020603050405020304" pitchFamily="18" charset="-34"/>
                <a:cs typeface="KodchiangUPC" panose="02020603050405020304" pitchFamily="18" charset="-34"/>
              </a:rPr>
              <a:t>Mike, Monday, June, Bangkok, England, Toyota, Chao Phraya</a:t>
            </a:r>
          </a:p>
          <a:p>
            <a:pPr marL="0" indent="0">
              <a:buNone/>
            </a:pPr>
            <a:r>
              <a:rPr lang="en-US" sz="4800" dirty="0">
                <a:latin typeface="KodchiangUPC" panose="02020603050405020304" pitchFamily="18" charset="-34"/>
                <a:cs typeface="KodchiangUPC" panose="02020603050405020304" pitchFamily="18" charset="-34"/>
              </a:rPr>
              <a:t>The first day of </a:t>
            </a:r>
            <a:r>
              <a:rPr lang="en-US" sz="4800" u="sng" dirty="0">
                <a:solidFill>
                  <a:srgbClr val="FF0000"/>
                </a:solidFill>
                <a:latin typeface="KodchiangUPC" panose="02020603050405020304" pitchFamily="18" charset="-34"/>
                <a:cs typeface="KodchiangUPC" panose="02020603050405020304" pitchFamily="18" charset="-34"/>
              </a:rPr>
              <a:t>J</a:t>
            </a:r>
            <a:r>
              <a:rPr lang="en-US" sz="4800" dirty="0">
                <a:latin typeface="KodchiangUPC" panose="02020603050405020304" pitchFamily="18" charset="-34"/>
                <a:cs typeface="KodchiangUPC" panose="02020603050405020304" pitchFamily="18" charset="-34"/>
              </a:rPr>
              <a:t>anuary this year is a </a:t>
            </a:r>
            <a:r>
              <a:rPr lang="en-US" sz="4800" u="sng" dirty="0">
                <a:solidFill>
                  <a:srgbClr val="FF0000"/>
                </a:solidFill>
                <a:latin typeface="KodchiangUPC" panose="02020603050405020304" pitchFamily="18" charset="-34"/>
                <a:cs typeface="KodchiangUPC" panose="02020603050405020304" pitchFamily="18" charset="-34"/>
              </a:rPr>
              <a:t>M</a:t>
            </a:r>
            <a:r>
              <a:rPr lang="en-US" sz="4800" dirty="0">
                <a:latin typeface="KodchiangUPC" panose="02020603050405020304" pitchFamily="18" charset="-34"/>
                <a:cs typeface="KodchiangUPC" panose="02020603050405020304" pitchFamily="18" charset="-34"/>
              </a:rPr>
              <a:t>onday.</a:t>
            </a:r>
          </a:p>
          <a:p>
            <a:pPr marL="0" indent="0">
              <a:buNone/>
            </a:pPr>
            <a:r>
              <a:rPr lang="en-US" sz="4800" dirty="0">
                <a:latin typeface="KodchiangUPC" panose="02020603050405020304" pitchFamily="18" charset="-34"/>
                <a:cs typeface="KodchiangUPC" panose="02020603050405020304" pitchFamily="18" charset="-34"/>
              </a:rPr>
              <a:t>She works for </a:t>
            </a:r>
            <a:r>
              <a:rPr lang="en-US" sz="4800" u="sng" dirty="0">
                <a:solidFill>
                  <a:srgbClr val="FF0000"/>
                </a:solidFill>
                <a:latin typeface="KodchiangUPC" panose="02020603050405020304" pitchFamily="18" charset="-34"/>
                <a:cs typeface="KodchiangUPC" panose="02020603050405020304" pitchFamily="18" charset="-34"/>
              </a:rPr>
              <a:t>A</a:t>
            </a:r>
            <a:r>
              <a:rPr lang="en-US" sz="4800" dirty="0">
                <a:latin typeface="KodchiangUPC" panose="02020603050405020304" pitchFamily="18" charset="-34"/>
                <a:cs typeface="KodchiangUPC" panose="02020603050405020304" pitchFamily="18" charset="-34"/>
              </a:rPr>
              <a:t>pple </a:t>
            </a:r>
            <a:r>
              <a:rPr lang="en-US" sz="4800" u="sng" dirty="0">
                <a:solidFill>
                  <a:srgbClr val="FF0000"/>
                </a:solidFill>
                <a:latin typeface="KodchiangUPC" panose="02020603050405020304" pitchFamily="18" charset="-34"/>
                <a:cs typeface="KodchiangUPC" panose="02020603050405020304" pitchFamily="18" charset="-34"/>
              </a:rPr>
              <a:t>C</a:t>
            </a:r>
            <a:r>
              <a:rPr lang="en-US" sz="4800" dirty="0">
                <a:latin typeface="KodchiangUPC" panose="02020603050405020304" pitchFamily="18" charset="-34"/>
                <a:cs typeface="KodchiangUPC" panose="02020603050405020304" pitchFamily="18" charset="-34"/>
              </a:rPr>
              <a:t>ompany.</a:t>
            </a:r>
          </a:p>
          <a:p>
            <a:pPr marL="0" indent="0">
              <a:buNone/>
            </a:pPr>
            <a:r>
              <a:rPr lang="en-US" sz="4800" dirty="0">
                <a:latin typeface="KodchiangUPC" panose="02020603050405020304" pitchFamily="18" charset="-34"/>
                <a:cs typeface="KodchiangUPC" panose="02020603050405020304" pitchFamily="18" charset="-34"/>
              </a:rPr>
              <a:t>I live in </a:t>
            </a:r>
            <a:r>
              <a:rPr lang="en-US" sz="4800" u="sng" dirty="0">
                <a:solidFill>
                  <a:srgbClr val="FF0000"/>
                </a:solidFill>
                <a:latin typeface="KodchiangUPC" panose="02020603050405020304" pitchFamily="18" charset="-34"/>
                <a:cs typeface="KodchiangUPC" panose="02020603050405020304" pitchFamily="18" charset="-34"/>
              </a:rPr>
              <a:t>B</a:t>
            </a:r>
            <a:r>
              <a:rPr lang="en-US" sz="4800" dirty="0">
                <a:latin typeface="KodchiangUPC" panose="02020603050405020304" pitchFamily="18" charset="-34"/>
                <a:cs typeface="KodchiangUPC" panose="02020603050405020304" pitchFamily="18" charset="-34"/>
              </a:rPr>
              <a:t>angkok.</a:t>
            </a:r>
          </a:p>
          <a:p>
            <a:pPr marL="0" indent="0">
              <a:buNone/>
            </a:pPr>
            <a:r>
              <a:rPr lang="en-US" sz="4800" dirty="0">
                <a:latin typeface="KodchiangUPC" panose="02020603050405020304" pitchFamily="18" charset="-34"/>
                <a:cs typeface="KodchiangUPC" panose="02020603050405020304" pitchFamily="18" charset="-34"/>
              </a:rPr>
              <a:t>	</a:t>
            </a:r>
            <a:r>
              <a:rPr lang="th-TH" sz="4800" dirty="0">
                <a:latin typeface="KodchiangUPC" panose="02020603050405020304" pitchFamily="18" charset="-34"/>
                <a:cs typeface="KodchiangUPC" panose="02020603050405020304" pitchFamily="18" charset="-34"/>
              </a:rPr>
              <a:t>มีหลายพยางค์ประกอบกัน ทุกพยางค์ต้องขึ้นต้นด้วยตัวใหญ่</a:t>
            </a:r>
          </a:p>
          <a:p>
            <a:pPr marL="0" indent="0">
              <a:buNone/>
            </a:pPr>
            <a:r>
              <a:rPr lang="en-US" sz="4800" dirty="0">
                <a:latin typeface="KodchiangUPC" panose="02020603050405020304" pitchFamily="18" charset="-34"/>
                <a:cs typeface="KodchiangUPC" panose="02020603050405020304" pitchFamily="18" charset="-34"/>
              </a:rPr>
              <a:t>My favorite book is </a:t>
            </a:r>
            <a:r>
              <a:rPr lang="en-US" sz="4800" u="sng" dirty="0">
                <a:solidFill>
                  <a:srgbClr val="FF0000"/>
                </a:solidFill>
                <a:latin typeface="KodchiangUPC" panose="02020603050405020304" pitchFamily="18" charset="-34"/>
                <a:cs typeface="KodchiangUPC" panose="02020603050405020304" pitchFamily="18" charset="-34"/>
              </a:rPr>
              <a:t>H</a:t>
            </a:r>
            <a:r>
              <a:rPr lang="en-US" sz="4800" dirty="0">
                <a:latin typeface="KodchiangUPC" panose="02020603050405020304" pitchFamily="18" charset="-34"/>
                <a:cs typeface="KodchiangUPC" panose="02020603050405020304" pitchFamily="18" charset="-34"/>
              </a:rPr>
              <a:t>arry </a:t>
            </a:r>
            <a:r>
              <a:rPr lang="en-US" sz="4800" u="sng" dirty="0">
                <a:solidFill>
                  <a:srgbClr val="FF0000"/>
                </a:solidFill>
                <a:latin typeface="KodchiangUPC" panose="02020603050405020304" pitchFamily="18" charset="-34"/>
                <a:cs typeface="KodchiangUPC" panose="02020603050405020304" pitchFamily="18" charset="-34"/>
              </a:rPr>
              <a:t>P</a:t>
            </a:r>
            <a:r>
              <a:rPr lang="en-US" sz="4800" dirty="0">
                <a:latin typeface="KodchiangUPC" panose="02020603050405020304" pitchFamily="18" charset="-34"/>
                <a:cs typeface="KodchiangUPC" panose="02020603050405020304" pitchFamily="18" charset="-34"/>
              </a:rPr>
              <a:t>otter and the </a:t>
            </a:r>
            <a:r>
              <a:rPr lang="en-US" sz="4800" u="sng" dirty="0">
                <a:solidFill>
                  <a:srgbClr val="FF0000"/>
                </a:solidFill>
                <a:latin typeface="KodchiangUPC" panose="02020603050405020304" pitchFamily="18" charset="-34"/>
                <a:cs typeface="KodchiangUPC" panose="02020603050405020304" pitchFamily="18" charset="-34"/>
              </a:rPr>
              <a:t>H</a:t>
            </a:r>
            <a:r>
              <a:rPr lang="en-US" sz="4800" dirty="0">
                <a:latin typeface="KodchiangUPC" panose="02020603050405020304" pitchFamily="18" charset="-34"/>
                <a:cs typeface="KodchiangUPC" panose="02020603050405020304" pitchFamily="18" charset="-34"/>
              </a:rPr>
              <a:t>alf-</a:t>
            </a:r>
            <a:r>
              <a:rPr lang="en-US" sz="4800" u="sng" dirty="0">
                <a:solidFill>
                  <a:srgbClr val="FF0000"/>
                </a:solidFill>
                <a:latin typeface="KodchiangUPC" panose="02020603050405020304" pitchFamily="18" charset="-34"/>
                <a:cs typeface="KodchiangUPC" panose="02020603050405020304" pitchFamily="18" charset="-34"/>
              </a:rPr>
              <a:t>B</a:t>
            </a:r>
            <a:r>
              <a:rPr lang="en-US" sz="4800" dirty="0">
                <a:latin typeface="KodchiangUPC" panose="02020603050405020304" pitchFamily="18" charset="-34"/>
                <a:cs typeface="KodchiangUPC" panose="02020603050405020304" pitchFamily="18" charset="-34"/>
              </a:rPr>
              <a:t>lood </a:t>
            </a:r>
            <a:r>
              <a:rPr lang="en-US" sz="4800" u="sng" dirty="0">
                <a:solidFill>
                  <a:srgbClr val="FF0000"/>
                </a:solidFill>
                <a:latin typeface="KodchiangUPC" panose="02020603050405020304" pitchFamily="18" charset="-34"/>
                <a:cs typeface="KodchiangUPC" panose="02020603050405020304" pitchFamily="18" charset="-34"/>
              </a:rPr>
              <a:t>P</a:t>
            </a:r>
            <a:r>
              <a:rPr lang="en-US" sz="4800" dirty="0">
                <a:latin typeface="KodchiangUPC" panose="02020603050405020304" pitchFamily="18" charset="-34"/>
                <a:cs typeface="KodchiangUPC" panose="02020603050405020304" pitchFamily="18" charset="-34"/>
              </a:rPr>
              <a:t>rince.</a:t>
            </a: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6D179B68-8EA8-48BF-A1A3-3279D3EC6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1563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BF21047-CE52-4838-A506-913C70B31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05" y="609600"/>
            <a:ext cx="11113477" cy="1320800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10- </a:t>
            </a:r>
            <a:r>
              <a:rPr lang="th-TH" sz="5400" b="1" dirty="0"/>
              <a:t>คำนามนับไม่ได้ </a:t>
            </a:r>
            <a:r>
              <a:rPr lang="en-US" sz="5400" b="1" dirty="0"/>
              <a:t>uncountable nouns</a:t>
            </a:r>
            <a:br>
              <a:rPr lang="en-US" sz="5400" b="1" dirty="0"/>
            </a:br>
            <a:r>
              <a:rPr lang="th-TH" sz="4900" b="1" dirty="0">
                <a:solidFill>
                  <a:srgbClr val="FF0000"/>
                </a:solidFill>
              </a:rPr>
              <a:t>โดยปกติจะใช้ในรูปเอกพจน์ และไม่ต้องมี </a:t>
            </a:r>
            <a:r>
              <a:rPr lang="en-US" sz="4900" b="1" dirty="0">
                <a:solidFill>
                  <a:srgbClr val="FF0000"/>
                </a:solidFill>
              </a:rPr>
              <a:t>article </a:t>
            </a:r>
            <a:r>
              <a:rPr lang="th-TH" sz="4900" b="1" dirty="0">
                <a:solidFill>
                  <a:srgbClr val="FF0000"/>
                </a:solidFill>
              </a:rPr>
              <a:t>นำหน้า</a:t>
            </a:r>
            <a:endParaRPr lang="th-TH" sz="5400" b="1" dirty="0">
              <a:solidFill>
                <a:srgbClr val="FF0000"/>
              </a:solidFill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CB12638-0E63-486A-B2AA-8007C5507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397" y="2062114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th-TH" sz="4000" dirty="0"/>
              <a:t>ไม่สามารถหยิบจับมานับเป็นชิ้นอันได้ </a:t>
            </a:r>
            <a:r>
              <a:rPr lang="en-US" sz="4000" dirty="0"/>
              <a:t>meat, beef, pork, fish, water, air, wind, milk</a:t>
            </a:r>
          </a:p>
          <a:p>
            <a:r>
              <a:rPr lang="th-TH" sz="4000" dirty="0"/>
              <a:t>บางอย่างนับได้ แต่นับยากมาก ใครจะไปนับเนอะ </a:t>
            </a:r>
            <a:r>
              <a:rPr lang="en-US" sz="4000" dirty="0"/>
              <a:t>sand, sugar, salt, hair, rice, wheat</a:t>
            </a:r>
          </a:p>
          <a:p>
            <a:r>
              <a:rPr lang="th-TH" sz="4000" dirty="0"/>
              <a:t>คิดไปเองว่ามันนับได้ แต่ภาษาอังกฤษถือว่านับไม่ได้ </a:t>
            </a:r>
            <a:r>
              <a:rPr lang="en-US" sz="4000" dirty="0"/>
              <a:t>money, furniture, equipment, luggage, advice</a:t>
            </a:r>
          </a:p>
          <a:p>
            <a:endParaRPr lang="th-TH" sz="4000" dirty="0"/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19EC90B3-2C5C-41EF-A396-F9A5D23FD0A6}"/>
              </a:ext>
            </a:extLst>
          </p:cNvPr>
          <p:cNvSpPr txBox="1"/>
          <p:nvPr/>
        </p:nvSpPr>
        <p:spPr>
          <a:xfrm>
            <a:off x="2250831" y="6074601"/>
            <a:ext cx="99411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olidFill>
                  <a:srgbClr val="FF0000"/>
                </a:solidFill>
              </a:rPr>
              <a:t>คำนามนับไม่ได้เหล่านี้จะไม่มีการเติม </a:t>
            </a:r>
            <a:r>
              <a:rPr lang="en-US" sz="3200" dirty="0">
                <a:solidFill>
                  <a:srgbClr val="FF0000"/>
                </a:solidFill>
              </a:rPr>
              <a:t>s </a:t>
            </a:r>
            <a:r>
              <a:rPr lang="th-TH" sz="3200" dirty="0">
                <a:solidFill>
                  <a:srgbClr val="FF0000"/>
                </a:solidFill>
              </a:rPr>
              <a:t>หรือ </a:t>
            </a:r>
            <a:r>
              <a:rPr lang="en-US" sz="3200" dirty="0">
                <a:solidFill>
                  <a:srgbClr val="FF0000"/>
                </a:solidFill>
              </a:rPr>
              <a:t>es </a:t>
            </a:r>
            <a:r>
              <a:rPr lang="th-TH" sz="3200" dirty="0">
                <a:solidFill>
                  <a:srgbClr val="FF0000"/>
                </a:solidFill>
              </a:rPr>
              <a:t>หรือทำให้เป็นรูปพหูพจน์เด็ดขาด</a:t>
            </a:r>
          </a:p>
        </p:txBody>
      </p:sp>
      <p:sp>
        <p:nvSpPr>
          <p:cNvPr id="8" name="ตัวแทนหมายเลขสไลด์ 7">
            <a:extLst>
              <a:ext uri="{FF2B5EF4-FFF2-40B4-BE49-F238E27FC236}">
                <a16:creationId xmlns:a16="http://schemas.microsoft.com/office/drawing/2014/main" id="{BDDA9D9F-B2AE-4F2F-803D-BCD53FEF0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19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25725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D4C6742-75CB-4638-9BA7-0B8492982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10956648" cy="1824111"/>
          </a:xfrm>
        </p:spPr>
        <p:txBody>
          <a:bodyPr>
            <a:normAutofit/>
          </a:bodyPr>
          <a:lstStyle/>
          <a:p>
            <a:r>
              <a:rPr lang="en-US" sz="6000" b="1" dirty="0"/>
              <a:t>1- </a:t>
            </a:r>
            <a:r>
              <a:rPr lang="th-TH" sz="6000" b="1" dirty="0"/>
              <a:t>ทำคำนามเอกพจน์ให้เป็นพหูพจน์ </a:t>
            </a:r>
            <a:br>
              <a:rPr lang="th-TH" sz="6000" b="1" dirty="0"/>
            </a:br>
            <a:r>
              <a:rPr lang="th-TH" sz="6000" b="1" dirty="0"/>
              <a:t>โดยการเติม </a:t>
            </a:r>
            <a:r>
              <a:rPr lang="en-US" sz="6000" b="1" dirty="0"/>
              <a:t>S</a:t>
            </a:r>
            <a:endParaRPr lang="th-TH" sz="6000" b="1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7758E9F-AF6E-4CDD-AE8E-41E5CE276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821770"/>
            <a:ext cx="10717497" cy="3880773"/>
          </a:xfrm>
        </p:spPr>
        <p:txBody>
          <a:bodyPr>
            <a:normAutofit/>
          </a:bodyPr>
          <a:lstStyle/>
          <a:p>
            <a:r>
              <a:rPr lang="th-TH" sz="4400" dirty="0">
                <a:cs typeface="+mj-cs"/>
              </a:rPr>
              <a:t>ตัวเดียว อันเดียว คนเดียว เรียก คำนามเอกพจน์ </a:t>
            </a:r>
            <a:r>
              <a:rPr lang="en-US" sz="4400" dirty="0">
                <a:cs typeface="+mj-cs"/>
              </a:rPr>
              <a:t>Singular nouns </a:t>
            </a:r>
          </a:p>
          <a:p>
            <a:r>
              <a:rPr lang="th-TH" sz="4400" dirty="0">
                <a:cs typeface="+mj-cs"/>
              </a:rPr>
              <a:t>เช่น ปากกาแท่งเดียว เด็กหญิงคนเดียว ลูกแมวตัวเดียว</a:t>
            </a:r>
          </a:p>
          <a:p>
            <a:r>
              <a:rPr lang="th-TH" sz="4400" dirty="0">
                <a:cs typeface="+mj-cs"/>
              </a:rPr>
              <a:t>หลายชิ้น หลายตัว หลายอันหรือหลายคนขึ้นมา เรียก คำนามพหูพจน์ </a:t>
            </a:r>
            <a:r>
              <a:rPr lang="en-US" sz="4400" dirty="0">
                <a:cs typeface="+mj-cs"/>
              </a:rPr>
              <a:t>Plural nous</a:t>
            </a:r>
            <a:endParaRPr lang="th-TH" sz="4400" dirty="0">
              <a:cs typeface="+mj-cs"/>
            </a:endParaRP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B57CC460-A61A-4087-B9C6-ABC7FF34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z="2400" smtClean="0"/>
              <a:t>2</a:t>
            </a:fld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4001800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C55A3D3-414C-4B67-B8C7-658A681BC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10- คำนามนับไม่ได้ </a:t>
            </a:r>
            <a:r>
              <a:rPr lang="en-US" b="1" dirty="0"/>
              <a:t>uncountable nouns (</a:t>
            </a:r>
            <a:r>
              <a:rPr lang="th-TH" b="1" dirty="0"/>
              <a:t>ต่อ)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D11A4FF-C414-4E65-8A51-31AAD8C3B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4" y="1825624"/>
            <a:ext cx="11072446" cy="5489576"/>
          </a:xfrm>
        </p:spPr>
        <p:txBody>
          <a:bodyPr>
            <a:normAutofit/>
          </a:bodyPr>
          <a:lstStyle/>
          <a:p>
            <a:r>
              <a:rPr lang="en-US" sz="3200" dirty="0"/>
              <a:t>1) Mass noun (</a:t>
            </a:r>
            <a:r>
              <a:rPr lang="th-TH" sz="3200" dirty="0"/>
              <a:t>วัตถุนาม) เช่น </a:t>
            </a:r>
            <a:r>
              <a:rPr lang="en-US" sz="3200" dirty="0"/>
              <a:t>water, oil, tea, coffee, sugar, meat, gold</a:t>
            </a:r>
          </a:p>
          <a:p>
            <a:pPr marL="0" indent="0">
              <a:buNone/>
            </a:pPr>
            <a:r>
              <a:rPr lang="th-TH" sz="3200" dirty="0"/>
              <a:t>ถ้าจะทำให้นับได้ ก็จับใส่ภาชนะ แล้วนับภาชนะเอาแทน</a:t>
            </a:r>
            <a:r>
              <a:rPr lang="en-US" sz="3200" dirty="0"/>
              <a:t> </a:t>
            </a:r>
            <a:r>
              <a:rPr lang="th-TH" sz="3200" dirty="0"/>
              <a:t>เช่น </a:t>
            </a:r>
          </a:p>
          <a:p>
            <a:pPr marL="0" indent="0">
              <a:buNone/>
            </a:pPr>
            <a:r>
              <a:rPr lang="en-US" sz="3200" dirty="0"/>
              <a:t>a bottle of orange juice.  </a:t>
            </a:r>
          </a:p>
          <a:p>
            <a:pPr marL="0" indent="0">
              <a:buNone/>
            </a:pPr>
            <a:r>
              <a:rPr lang="en-US" sz="3200" dirty="0"/>
              <a:t>two glasses of soda.</a:t>
            </a:r>
          </a:p>
          <a:p>
            <a:pPr marL="0" indent="0">
              <a:buNone/>
            </a:pPr>
            <a:r>
              <a:rPr lang="en-US" sz="3200" dirty="0"/>
              <a:t>Three cups of coffee.</a:t>
            </a:r>
          </a:p>
          <a:p>
            <a:pPr marL="0" indent="0">
              <a:buNone/>
            </a:pPr>
            <a:r>
              <a:rPr lang="en-US" sz="3200" dirty="0"/>
              <a:t>Three pieces of cake.</a:t>
            </a:r>
          </a:p>
          <a:p>
            <a:pPr marL="0" indent="0">
              <a:buNone/>
            </a:pPr>
            <a:r>
              <a:rPr lang="en-US" sz="3200" dirty="0"/>
              <a:t>Two bags of flour.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th-TH" sz="3200" dirty="0"/>
              <a:t>คำบอกปริมาณ เช่น </a:t>
            </a:r>
            <a:r>
              <a:rPr lang="en-US" sz="3200" dirty="0"/>
              <a:t>much coffee, little sugar, a lot of water.</a:t>
            </a:r>
            <a:endParaRPr lang="th-TH" sz="3200" dirty="0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AB0686A5-757F-43A7-AEAE-C9039DF8A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20</a:t>
            </a:fld>
            <a:endParaRPr lang="th-TH"/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0C16B8D0-F5F6-4971-A92A-B9324E8A0517}"/>
              </a:ext>
            </a:extLst>
          </p:cNvPr>
          <p:cNvSpPr txBox="1"/>
          <p:nvPr/>
        </p:nvSpPr>
        <p:spPr>
          <a:xfrm>
            <a:off x="7357404" y="2681984"/>
            <a:ext cx="628825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Would you like a </a:t>
            </a:r>
            <a:r>
              <a:rPr lang="en-US" u="sng" dirty="0">
                <a:solidFill>
                  <a:srgbClr val="FF0000"/>
                </a:solidFill>
              </a:rPr>
              <a:t>glass</a:t>
            </a:r>
            <a:r>
              <a:rPr lang="en-US" dirty="0"/>
              <a:t> of wine?</a:t>
            </a:r>
          </a:p>
          <a:p>
            <a:r>
              <a:rPr lang="en-US" dirty="0"/>
              <a:t> (</a:t>
            </a:r>
            <a:r>
              <a:rPr lang="th-TH" dirty="0"/>
              <a:t>นับได้)</a:t>
            </a:r>
            <a:endParaRPr lang="en-US" dirty="0"/>
          </a:p>
          <a:p>
            <a:r>
              <a:rPr lang="en-US" dirty="0"/>
              <a:t>A window is made of </a:t>
            </a:r>
            <a:r>
              <a:rPr lang="en-US" u="sng" dirty="0">
                <a:solidFill>
                  <a:srgbClr val="FF0000"/>
                </a:solidFill>
              </a:rPr>
              <a:t>glass</a:t>
            </a:r>
            <a:r>
              <a:rPr lang="en-US" dirty="0"/>
              <a:t>. </a:t>
            </a:r>
          </a:p>
          <a:p>
            <a:r>
              <a:rPr lang="en-US" dirty="0"/>
              <a:t>(</a:t>
            </a:r>
            <a:r>
              <a:rPr lang="th-TH" dirty="0"/>
              <a:t>นับไม่ได้)</a:t>
            </a:r>
            <a:endParaRPr lang="en-US" dirty="0"/>
          </a:p>
          <a:p>
            <a:r>
              <a:rPr lang="en-US" dirty="0"/>
              <a:t>I’ve got a few grey </a:t>
            </a:r>
            <a:r>
              <a:rPr lang="en-US" u="sng" dirty="0">
                <a:solidFill>
                  <a:srgbClr val="FF0000"/>
                </a:solidFill>
              </a:rPr>
              <a:t>hairs</a:t>
            </a:r>
            <a:r>
              <a:rPr lang="en-US" dirty="0"/>
              <a:t> already.</a:t>
            </a:r>
          </a:p>
          <a:p>
            <a:r>
              <a:rPr lang="en-US" dirty="0"/>
              <a:t> (</a:t>
            </a:r>
            <a:r>
              <a:rPr lang="th-TH" dirty="0"/>
              <a:t>นับได้)</a:t>
            </a:r>
            <a:endParaRPr lang="en-US" dirty="0"/>
          </a:p>
          <a:p>
            <a:r>
              <a:rPr lang="en-US" dirty="0"/>
              <a:t>Her </a:t>
            </a:r>
            <a:r>
              <a:rPr lang="en-US" u="sng" dirty="0">
                <a:solidFill>
                  <a:srgbClr val="FF0000"/>
                </a:solidFill>
              </a:rPr>
              <a:t>hair</a:t>
            </a:r>
            <a:r>
              <a:rPr lang="en-US" dirty="0"/>
              <a:t> is blonde. </a:t>
            </a:r>
          </a:p>
          <a:p>
            <a:r>
              <a:rPr lang="en-US" dirty="0"/>
              <a:t>(</a:t>
            </a:r>
            <a:r>
              <a:rPr lang="th-TH" dirty="0"/>
              <a:t>นับไม่ได้)</a:t>
            </a:r>
          </a:p>
        </p:txBody>
      </p:sp>
    </p:spTree>
    <p:extLst>
      <p:ext uri="{BB962C8B-B14F-4D97-AF65-F5344CB8AC3E}">
        <p14:creationId xmlns:p14="http://schemas.microsoft.com/office/powerpoint/2010/main" val="403175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F5A118D-246B-446F-BA94-F5498D2FE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52413"/>
            <a:ext cx="10515600" cy="1325563"/>
          </a:xfrm>
        </p:spPr>
        <p:txBody>
          <a:bodyPr/>
          <a:lstStyle/>
          <a:p>
            <a:r>
              <a:rPr lang="th-TH" b="1" dirty="0"/>
              <a:t>10- คำนามนับไม่ได้ </a:t>
            </a:r>
            <a:r>
              <a:rPr lang="en-US" b="1" dirty="0"/>
              <a:t>uncountable nouns (</a:t>
            </a:r>
            <a:r>
              <a:rPr lang="th-TH" b="1" dirty="0"/>
              <a:t>ต่อ)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03C435D-75CC-47EB-828F-D526B77B7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0886"/>
            <a:ext cx="10515600" cy="5630252"/>
          </a:xfrm>
        </p:spPr>
        <p:txBody>
          <a:bodyPr>
            <a:noAutofit/>
          </a:bodyPr>
          <a:lstStyle/>
          <a:p>
            <a:r>
              <a:rPr lang="en-US" sz="3600" dirty="0"/>
              <a:t>2) Abstract noun (</a:t>
            </a:r>
            <a:r>
              <a:rPr lang="th-TH" sz="3600" dirty="0"/>
              <a:t>นามธรรม) ได้แก่</a:t>
            </a:r>
          </a:p>
          <a:p>
            <a:r>
              <a:rPr lang="th-TH" sz="3600" dirty="0"/>
              <a:t>นามแสดงสภาพ เช่น </a:t>
            </a:r>
            <a:r>
              <a:rPr lang="en-US" sz="3600" dirty="0"/>
              <a:t>richness, pleasure, poverty</a:t>
            </a:r>
          </a:p>
          <a:p>
            <a:r>
              <a:rPr lang="th-TH" sz="3600" dirty="0"/>
              <a:t>นามแสดงคุณสมบัติ เช่น </a:t>
            </a:r>
            <a:r>
              <a:rPr lang="en-US" sz="3600" dirty="0"/>
              <a:t>beauty, happiness, kindness</a:t>
            </a:r>
          </a:p>
          <a:p>
            <a:r>
              <a:rPr lang="th-TH" sz="3600" dirty="0"/>
              <a:t>นามแสดงการกระทำ เช่น </a:t>
            </a:r>
            <a:r>
              <a:rPr lang="en-US" sz="3600" dirty="0"/>
              <a:t>flight, camping, hiking</a:t>
            </a:r>
          </a:p>
          <a:p>
            <a:r>
              <a:rPr lang="en-US" sz="3600" dirty="0"/>
              <a:t>3) </a:t>
            </a:r>
            <a:r>
              <a:rPr lang="th-TH" sz="3600" dirty="0"/>
              <a:t>ชื่อวิชา ภาษา กีฬา เช่น </a:t>
            </a:r>
            <a:r>
              <a:rPr lang="en-US" sz="3600" dirty="0"/>
              <a:t>economics, mathematics, chemistry, Thai, English, Japanese, football, basketball</a:t>
            </a:r>
          </a:p>
          <a:p>
            <a:r>
              <a:rPr lang="en-US" sz="3600" dirty="0"/>
              <a:t>4) </a:t>
            </a:r>
            <a:r>
              <a:rPr lang="th-TH" sz="3600" dirty="0"/>
              <a:t>นามอื่นๆ เช่น </a:t>
            </a:r>
            <a:r>
              <a:rPr lang="en-US" sz="3600" dirty="0"/>
              <a:t>accommodation, advice, equipment, experience, furniture, health, homework, information, jewelry, knowledge, luck, luggage, money, music, news, progress, rubbish, traffic, travel, trouble, weather, work</a:t>
            </a:r>
            <a:endParaRPr lang="th-TH" sz="3600" dirty="0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6127D131-5195-4D05-B96B-DB3AF6AB1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21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0145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FB0547A-CEE4-44B9-ABD5-5581BAD0E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600" b="1" dirty="0"/>
              <a:t>หน้าที่ของคำนาม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3D72560-0610-47AB-B513-88CE78EBF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850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1) </a:t>
            </a:r>
            <a:r>
              <a:rPr lang="th-TH" sz="3600" dirty="0"/>
              <a:t>ประธาน (</a:t>
            </a:r>
            <a:r>
              <a:rPr lang="en-US" sz="3600" dirty="0"/>
              <a:t>subject) </a:t>
            </a:r>
            <a:r>
              <a:rPr lang="th-TH" sz="3600" dirty="0"/>
              <a:t>มักอยู่ต้นประโยคและหน้าคำกริยา</a:t>
            </a:r>
          </a:p>
          <a:p>
            <a:r>
              <a:rPr lang="th-TH" sz="3600" dirty="0"/>
              <a:t> </a:t>
            </a:r>
            <a:r>
              <a:rPr lang="en-US" sz="3600" u="sng" dirty="0">
                <a:solidFill>
                  <a:srgbClr val="FF0000"/>
                </a:solidFill>
              </a:rPr>
              <a:t>Peter</a:t>
            </a:r>
            <a:r>
              <a:rPr lang="en-US" sz="3600" dirty="0"/>
              <a:t> works very hard.</a:t>
            </a:r>
          </a:p>
          <a:p>
            <a:r>
              <a:rPr lang="en-US" sz="3600" dirty="0"/>
              <a:t>2) </a:t>
            </a:r>
            <a:r>
              <a:rPr lang="th-TH" sz="3600" dirty="0"/>
              <a:t>กรรม </a:t>
            </a:r>
            <a:r>
              <a:rPr lang="en-US" sz="3600" dirty="0"/>
              <a:t>(Object) </a:t>
            </a:r>
            <a:r>
              <a:rPr lang="th-TH" sz="3600" dirty="0"/>
              <a:t>อยู่หลังคำกริยาที่ต้องการกรรม</a:t>
            </a:r>
          </a:p>
          <a:p>
            <a:r>
              <a:rPr lang="en-US" sz="3600" dirty="0"/>
              <a:t>Peter loves </a:t>
            </a:r>
            <a:r>
              <a:rPr lang="en-US" sz="3600" u="sng" dirty="0">
                <a:solidFill>
                  <a:srgbClr val="FF0000"/>
                </a:solidFill>
              </a:rPr>
              <a:t>Jane</a:t>
            </a:r>
            <a:r>
              <a:rPr lang="en-US" sz="3600" dirty="0"/>
              <a:t>.</a:t>
            </a:r>
          </a:p>
          <a:p>
            <a:r>
              <a:rPr lang="en-US" sz="3600" dirty="0"/>
              <a:t>3) </a:t>
            </a:r>
            <a:r>
              <a:rPr lang="th-TH" sz="3600" dirty="0"/>
              <a:t>กรรมหลังบุพบท (</a:t>
            </a:r>
            <a:r>
              <a:rPr lang="en-US" sz="3600" dirty="0"/>
              <a:t>Object of Preposition) </a:t>
            </a:r>
            <a:r>
              <a:rPr lang="th-TH" sz="3600" dirty="0"/>
              <a:t>อยู่หลังคำบุพบท </a:t>
            </a:r>
          </a:p>
          <a:p>
            <a:r>
              <a:rPr lang="en-US" sz="3600" dirty="0"/>
              <a:t>Peter wrote to</a:t>
            </a:r>
            <a:r>
              <a:rPr lang="en-US" sz="3600" u="sng" dirty="0">
                <a:solidFill>
                  <a:srgbClr val="FF0000"/>
                </a:solidFill>
              </a:rPr>
              <a:t> Jane</a:t>
            </a:r>
            <a:r>
              <a:rPr lang="en-US" sz="3600" dirty="0"/>
              <a:t>.</a:t>
            </a:r>
          </a:p>
          <a:p>
            <a:r>
              <a:rPr lang="en-US" sz="3600" dirty="0"/>
              <a:t>4) </a:t>
            </a:r>
            <a:r>
              <a:rPr lang="th-TH" sz="3600" dirty="0"/>
              <a:t>ส่วนเติมเต็ม (</a:t>
            </a:r>
            <a:r>
              <a:rPr lang="en-US" sz="3600" dirty="0"/>
              <a:t>complement) </a:t>
            </a:r>
            <a:r>
              <a:rPr lang="th-TH" sz="3600" dirty="0"/>
              <a:t>มักตามหลัง </a:t>
            </a:r>
            <a:r>
              <a:rPr lang="en-US" sz="3600" dirty="0"/>
              <a:t>be, have, become</a:t>
            </a:r>
          </a:p>
          <a:p>
            <a:r>
              <a:rPr lang="en-US" sz="3600" dirty="0"/>
              <a:t>Peter is </a:t>
            </a:r>
            <a:r>
              <a:rPr lang="en-US" sz="3600" u="sng" dirty="0">
                <a:solidFill>
                  <a:srgbClr val="FF0000"/>
                </a:solidFill>
              </a:rPr>
              <a:t>a doctor.</a:t>
            </a:r>
            <a:endParaRPr lang="th-TH" sz="3600" u="sng" dirty="0">
              <a:solidFill>
                <a:srgbClr val="FF0000"/>
              </a:solidFill>
            </a:endParaRP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29FC6A4E-2612-4AC3-BC86-535BC1881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22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526131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BEC4983-B16D-4694-87AB-2BB61D96A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327" y="-92075"/>
            <a:ext cx="10515600" cy="1325563"/>
          </a:xfrm>
        </p:spPr>
        <p:txBody>
          <a:bodyPr>
            <a:normAutofit/>
          </a:bodyPr>
          <a:lstStyle/>
          <a:p>
            <a:r>
              <a:rPr lang="th-TH" sz="5400" dirty="0"/>
              <a:t>นามแสดงความเป็นเจ้าของ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95A86F7-D435-4DE7-8865-12018687E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327" y="888921"/>
            <a:ext cx="11361234" cy="5832553"/>
          </a:xfrm>
        </p:spPr>
        <p:txBody>
          <a:bodyPr>
            <a:normAutofit lnSpcReduction="10000"/>
          </a:bodyPr>
          <a:lstStyle/>
          <a:p>
            <a:r>
              <a:rPr lang="th-TH" sz="3600" dirty="0">
                <a:latin typeface="Abadi" panose="020B0604020202020204" pitchFamily="34" charset="0"/>
              </a:rPr>
              <a:t>ใช้ </a:t>
            </a:r>
            <a:r>
              <a:rPr lang="en-US" sz="3600" dirty="0">
                <a:latin typeface="Abadi" panose="020B0604020202020204" pitchFamily="34" charset="0"/>
              </a:rPr>
              <a:t>‘s </a:t>
            </a:r>
            <a:r>
              <a:rPr lang="th-TH" sz="3600" dirty="0">
                <a:latin typeface="Abadi" panose="020B0604020202020204" pitchFamily="34" charset="0"/>
              </a:rPr>
              <a:t>กับเจ้าของที่มีชีวิตเอกพจน์หรือพหูพจน์ที่ไม่ลงท้ายด้วย </a:t>
            </a:r>
            <a:r>
              <a:rPr lang="en-US" sz="3600" dirty="0">
                <a:latin typeface="Abadi" panose="020B0604020202020204" pitchFamily="34" charset="0"/>
              </a:rPr>
              <a:t>S (the man’s shop)</a:t>
            </a:r>
          </a:p>
          <a:p>
            <a:r>
              <a:rPr lang="th-TH" sz="3600" dirty="0">
                <a:latin typeface="Abadi" panose="020B0604020202020204" pitchFamily="34" charset="0"/>
              </a:rPr>
              <a:t>เติมเพียง </a:t>
            </a:r>
            <a:r>
              <a:rPr lang="en-US" sz="3600" dirty="0">
                <a:latin typeface="Abadi" panose="020B0604020202020204" pitchFamily="34" charset="0"/>
              </a:rPr>
              <a:t>‘ </a:t>
            </a:r>
            <a:r>
              <a:rPr lang="th-TH" sz="3600" dirty="0">
                <a:latin typeface="Abadi" panose="020B0604020202020204" pitchFamily="34" charset="0"/>
              </a:rPr>
              <a:t>หลังนามเอกพจน์หรือพหูพจน์ที่ลงท้ายด้วย </a:t>
            </a:r>
            <a:r>
              <a:rPr lang="en-US" sz="3600" dirty="0">
                <a:latin typeface="Abadi" panose="020B0604020202020204" pitchFamily="34" charset="0"/>
              </a:rPr>
              <a:t>S (the kids’ book)</a:t>
            </a:r>
          </a:p>
          <a:p>
            <a:r>
              <a:rPr lang="th-TH" sz="3600" dirty="0">
                <a:latin typeface="Abadi" panose="020B0604020202020204" pitchFamily="34" charset="0"/>
              </a:rPr>
              <a:t>หากมีเจ้าของสองคน ใส่ </a:t>
            </a:r>
            <a:r>
              <a:rPr lang="en-US" sz="3600" dirty="0">
                <a:latin typeface="Abadi" panose="020B0604020202020204" pitchFamily="34" charset="0"/>
              </a:rPr>
              <a:t>‘s </a:t>
            </a:r>
            <a:r>
              <a:rPr lang="th-TH" sz="3600" dirty="0">
                <a:latin typeface="Abadi" panose="020B0604020202020204" pitchFamily="34" charset="0"/>
              </a:rPr>
              <a:t>เฉพาะด้านท้าย (</a:t>
            </a:r>
            <a:r>
              <a:rPr lang="en-US" sz="3600" dirty="0">
                <a:latin typeface="Abadi" panose="020B0604020202020204" pitchFamily="34" charset="0"/>
              </a:rPr>
              <a:t>John and Peter’s house)</a:t>
            </a:r>
          </a:p>
          <a:p>
            <a:r>
              <a:rPr lang="th-TH" sz="3600" dirty="0">
                <a:latin typeface="Abadi" panose="020B0604020202020204" pitchFamily="34" charset="0"/>
              </a:rPr>
              <a:t>หากเป็นกลุ่มคำนาม ใส่ </a:t>
            </a:r>
            <a:r>
              <a:rPr lang="en-US" sz="3600" dirty="0">
                <a:latin typeface="Abadi" panose="020B0604020202020204" pitchFamily="34" charset="0"/>
              </a:rPr>
              <a:t>‘s </a:t>
            </a:r>
            <a:r>
              <a:rPr lang="th-TH" sz="3600" dirty="0">
                <a:latin typeface="Abadi" panose="020B0604020202020204" pitchFamily="34" charset="0"/>
              </a:rPr>
              <a:t>เฉพาะด้านท้าย (</a:t>
            </a:r>
            <a:r>
              <a:rPr lang="en-US" sz="3600" dirty="0">
                <a:latin typeface="Abadi" panose="020B0604020202020204" pitchFamily="34" charset="0"/>
              </a:rPr>
              <a:t>my son-in-law’s computer)</a:t>
            </a:r>
          </a:p>
          <a:p>
            <a:r>
              <a:rPr lang="th-TH" sz="3600" dirty="0">
                <a:latin typeface="Abadi" panose="020B0604020202020204" pitchFamily="34" charset="0"/>
              </a:rPr>
              <a:t>ใช้ </a:t>
            </a:r>
            <a:r>
              <a:rPr lang="en-US" sz="3600" dirty="0">
                <a:latin typeface="Abadi" panose="020B0604020202020204" pitchFamily="34" charset="0"/>
              </a:rPr>
              <a:t>‘s </a:t>
            </a:r>
            <a:r>
              <a:rPr lang="th-TH" sz="3600" dirty="0">
                <a:latin typeface="Abadi" panose="020B0604020202020204" pitchFamily="34" charset="0"/>
              </a:rPr>
              <a:t>บอกเวลา</a:t>
            </a:r>
            <a:r>
              <a:rPr lang="en-US" sz="3600" dirty="0">
                <a:latin typeface="Abadi" panose="020B0604020202020204" pitchFamily="34" charset="0"/>
              </a:rPr>
              <a:t> </a:t>
            </a:r>
            <a:r>
              <a:rPr lang="th-TH" sz="3600" dirty="0">
                <a:latin typeface="Abadi" panose="020B0604020202020204" pitchFamily="34" charset="0"/>
              </a:rPr>
              <a:t>ระยะทาง จำนวนหรือปริมาณต่างๆ (</a:t>
            </a:r>
            <a:r>
              <a:rPr lang="en-US" sz="3600" dirty="0">
                <a:latin typeface="Abadi" panose="020B0604020202020204" pitchFamily="34" charset="0"/>
              </a:rPr>
              <a:t>next week’s lesson)</a:t>
            </a:r>
          </a:p>
          <a:p>
            <a:r>
              <a:rPr lang="th-TH" sz="3600" dirty="0">
                <a:latin typeface="Abadi" panose="020B0604020202020204" pitchFamily="34" charset="0"/>
              </a:rPr>
              <a:t>ใช้ </a:t>
            </a:r>
            <a:r>
              <a:rPr lang="en-US" sz="3600" dirty="0">
                <a:latin typeface="Abadi" panose="020B0604020202020204" pitchFamily="34" charset="0"/>
              </a:rPr>
              <a:t>‘s </a:t>
            </a:r>
            <a:r>
              <a:rPr lang="th-TH" sz="3600" dirty="0">
                <a:latin typeface="Abadi" panose="020B0604020202020204" pitchFamily="34" charset="0"/>
              </a:rPr>
              <a:t>บอกสถานที่หรือร้านค้า (</a:t>
            </a:r>
            <a:r>
              <a:rPr lang="en-US" sz="3600" dirty="0">
                <a:latin typeface="Abadi" panose="020B0604020202020204" pitchFamily="34" charset="0"/>
              </a:rPr>
              <a:t>We will meet you at the barber’s)</a:t>
            </a:r>
          </a:p>
          <a:p>
            <a:r>
              <a:rPr lang="th-TH" sz="3600" dirty="0">
                <a:latin typeface="Abadi" panose="020B0604020202020204" pitchFamily="34" charset="0"/>
              </a:rPr>
              <a:t>ใช้ </a:t>
            </a:r>
            <a:r>
              <a:rPr lang="en-US" sz="3600" dirty="0">
                <a:latin typeface="Abadi" panose="020B0604020202020204" pitchFamily="34" charset="0"/>
              </a:rPr>
              <a:t>of </a:t>
            </a:r>
            <a:r>
              <a:rPr lang="th-TH" sz="3600" dirty="0">
                <a:latin typeface="Abadi" panose="020B0604020202020204" pitchFamily="34" charset="0"/>
              </a:rPr>
              <a:t>กับเจ้าของที่ไม่มีชีวิต (</a:t>
            </a:r>
            <a:r>
              <a:rPr lang="en-US" sz="3600" dirty="0">
                <a:latin typeface="Abadi" panose="020B0604020202020204" pitchFamily="34" charset="0"/>
              </a:rPr>
              <a:t>the door of the car, the gulf of Thailand)</a:t>
            </a:r>
          </a:p>
          <a:p>
            <a:r>
              <a:rPr lang="th-TH" sz="3600" dirty="0">
                <a:latin typeface="Abadi" panose="020B0604020202020204" pitchFamily="34" charset="0"/>
              </a:rPr>
              <a:t>ใช้ </a:t>
            </a:r>
            <a:r>
              <a:rPr lang="en-US" sz="3600" dirty="0">
                <a:latin typeface="Abadi" panose="020B0604020202020204" pitchFamily="34" charset="0"/>
              </a:rPr>
              <a:t>of </a:t>
            </a:r>
            <a:r>
              <a:rPr lang="th-TH" sz="3600" dirty="0">
                <a:latin typeface="Abadi" panose="020B0604020202020204" pitchFamily="34" charset="0"/>
              </a:rPr>
              <a:t>กับเจ้าของที่ตามด้วยวลี</a:t>
            </a:r>
            <a:r>
              <a:rPr lang="en-US" sz="3600" dirty="0">
                <a:latin typeface="Abadi" panose="020B0604020202020204" pitchFamily="34" charset="0"/>
              </a:rPr>
              <a:t>/</a:t>
            </a:r>
            <a:r>
              <a:rPr lang="th-TH" sz="3600" dirty="0">
                <a:latin typeface="Abadi" panose="020B0604020202020204" pitchFamily="34" charset="0"/>
              </a:rPr>
              <a:t>อนุประโยค (</a:t>
            </a:r>
            <a:r>
              <a:rPr lang="en-US" sz="3600" dirty="0">
                <a:latin typeface="Abadi" panose="020B0604020202020204" pitchFamily="34" charset="0"/>
              </a:rPr>
              <a:t>the house of a girl we met)</a:t>
            </a:r>
            <a:endParaRPr lang="th-TH" sz="3600" dirty="0">
              <a:latin typeface="Abadi" panose="020B0604020202020204" pitchFamily="34" charset="0"/>
            </a:endParaRP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9FDDC505-583F-4766-AEE8-8351AEE4A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23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86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8635D882-A820-44D1-A5C2-EF78C77C7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51519"/>
              </p:ext>
            </p:extLst>
          </p:nvPr>
        </p:nvGraphicFramePr>
        <p:xfrm>
          <a:off x="1842868" y="436098"/>
          <a:ext cx="8950180" cy="576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5090">
                  <a:extLst>
                    <a:ext uri="{9D8B030D-6E8A-4147-A177-3AD203B41FA5}">
                      <a16:colId xmlns:a16="http://schemas.microsoft.com/office/drawing/2014/main" val="99344309"/>
                    </a:ext>
                  </a:extLst>
                </a:gridCol>
                <a:gridCol w="4475090">
                  <a:extLst>
                    <a:ext uri="{9D8B030D-6E8A-4147-A177-3AD203B41FA5}">
                      <a16:colId xmlns:a16="http://schemas.microsoft.com/office/drawing/2014/main" val="39320680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cs typeface="+mj-cs"/>
                        </a:rPr>
                        <a:t>Singular nouns</a:t>
                      </a:r>
                      <a:endParaRPr lang="th-TH" sz="4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cs typeface="+mj-cs"/>
                        </a:rPr>
                        <a:t>Plural nouns</a:t>
                      </a:r>
                      <a:endParaRPr lang="th-TH" sz="4800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367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cs typeface="+mj-cs"/>
                        </a:rPr>
                        <a:t>Pen</a:t>
                      </a:r>
                      <a:endParaRPr lang="th-TH" sz="4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cs typeface="+mj-cs"/>
                        </a:rPr>
                        <a:t>Pen</a:t>
                      </a:r>
                      <a:r>
                        <a:rPr lang="en-US" sz="4800" dirty="0">
                          <a:solidFill>
                            <a:srgbClr val="FF0000"/>
                          </a:solidFill>
                          <a:cs typeface="+mj-cs"/>
                        </a:rPr>
                        <a:t>s</a:t>
                      </a:r>
                      <a:endParaRPr lang="th-TH" sz="4800" dirty="0">
                        <a:solidFill>
                          <a:srgbClr val="FF0000"/>
                        </a:solidFill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576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cs typeface="+mj-cs"/>
                        </a:rPr>
                        <a:t>Cat</a:t>
                      </a:r>
                      <a:endParaRPr lang="th-TH" sz="4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cs typeface="+mj-cs"/>
                        </a:rPr>
                        <a:t>Cat</a:t>
                      </a:r>
                      <a:r>
                        <a:rPr lang="en-US" sz="4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th-TH" sz="4800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722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cs typeface="+mj-cs"/>
                        </a:rPr>
                        <a:t>Boy</a:t>
                      </a:r>
                      <a:endParaRPr lang="th-TH" sz="4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cs typeface="+mj-cs"/>
                        </a:rPr>
                        <a:t>Boy</a:t>
                      </a:r>
                      <a:r>
                        <a:rPr lang="en-US" sz="4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th-TH" sz="4800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49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cs typeface="+mj-cs"/>
                        </a:rPr>
                        <a:t>Snake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cs typeface="+mj-cs"/>
                        </a:rPr>
                        <a:t>Snake</a:t>
                      </a:r>
                      <a:r>
                        <a:rPr lang="en-US" sz="4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en-US" sz="4800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315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cs typeface="+mj-cs"/>
                        </a:rPr>
                        <a:t>Window</a:t>
                      </a:r>
                      <a:endParaRPr lang="th-TH" sz="4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cs typeface="+mj-cs"/>
                        </a:rPr>
                        <a:t>Window</a:t>
                      </a:r>
                      <a:r>
                        <a:rPr lang="en-US" sz="4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th-TH" sz="4800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42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cs typeface="+mj-cs"/>
                        </a:rPr>
                        <a:t>Pencil</a:t>
                      </a:r>
                      <a:endParaRPr lang="th-TH" sz="4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cs typeface="+mj-cs"/>
                        </a:rPr>
                        <a:t>Pencil</a:t>
                      </a:r>
                      <a:r>
                        <a:rPr lang="en-US" sz="4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th-TH" sz="4800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549857"/>
                  </a:ext>
                </a:extLst>
              </a:tr>
            </a:tbl>
          </a:graphicData>
        </a:graphic>
      </p:graphicFrame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id="{7230A47E-ED35-411D-BA18-19864956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6626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F65B077-A195-4317-8097-06EF13B81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/>
              <a:t>2-</a:t>
            </a:r>
            <a:r>
              <a:rPr lang="th-TH" sz="6000" b="1" dirty="0"/>
              <a:t>ทำคำนามเอกพจน์ให้เป็นพหูพจน์</a:t>
            </a:r>
            <a:br>
              <a:rPr lang="th-TH" sz="6000" b="1" dirty="0"/>
            </a:br>
            <a:r>
              <a:rPr lang="th-TH" sz="6000" b="1" dirty="0"/>
              <a:t>โดยการเติม </a:t>
            </a:r>
            <a:r>
              <a:rPr lang="en-US" sz="6000" b="1" dirty="0"/>
              <a:t>es</a:t>
            </a:r>
            <a:endParaRPr lang="th-TH" sz="6000" b="1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EACEC92-F16B-47DC-AFFE-B5A3A4610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584" y="2427876"/>
            <a:ext cx="8596668" cy="388077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s, ss, </a:t>
            </a:r>
            <a:r>
              <a:rPr lang="en-US" sz="5400" b="1" dirty="0" err="1"/>
              <a:t>sh</a:t>
            </a:r>
            <a:r>
              <a:rPr lang="en-US" sz="5400" b="1" dirty="0"/>
              <a:t>, </a:t>
            </a:r>
            <a:r>
              <a:rPr lang="en-US" sz="5400" b="1" dirty="0" err="1"/>
              <a:t>ch</a:t>
            </a:r>
            <a:r>
              <a:rPr lang="en-US" sz="5400" b="1" dirty="0"/>
              <a:t>, x, z + es</a:t>
            </a:r>
          </a:p>
          <a:p>
            <a:pPr algn="ctr"/>
            <a:r>
              <a:rPr lang="en-US" sz="5400" b="1" dirty="0"/>
              <a:t>s &gt;&gt;&gt; </a:t>
            </a:r>
            <a:r>
              <a:rPr lang="th-TH" sz="5400" b="1" dirty="0" err="1"/>
              <a:t>ซึ</a:t>
            </a:r>
            <a:endParaRPr lang="th-TH" sz="5400" b="1" dirty="0"/>
          </a:p>
          <a:p>
            <a:pPr algn="ctr"/>
            <a:r>
              <a:rPr lang="en-US" sz="5400" b="1" dirty="0"/>
              <a:t>es &gt;&gt;&gt; </a:t>
            </a:r>
            <a:r>
              <a:rPr lang="th-TH" sz="5400" b="1" dirty="0"/>
              <a:t>อิส</a:t>
            </a: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0F221CFA-6609-4E6F-A02D-B6CB7A238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465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11C197C5-A201-4DA8-874E-5F20551AD9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438824"/>
              </p:ext>
            </p:extLst>
          </p:nvPr>
        </p:nvGraphicFramePr>
        <p:xfrm>
          <a:off x="2032000" y="274320"/>
          <a:ext cx="8128000" cy="6309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92090763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145670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Singular nouns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Plural nouns</a:t>
                      </a:r>
                      <a:endParaRPr lang="th-TH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781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Bus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Bus</a:t>
                      </a: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es</a:t>
                      </a:r>
                      <a:endParaRPr lang="th-TH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964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Box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Box</a:t>
                      </a: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es</a:t>
                      </a:r>
                      <a:endParaRPr lang="th-TH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769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Kiss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Kiss</a:t>
                      </a: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es</a:t>
                      </a:r>
                      <a:endParaRPr lang="th-TH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151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Witch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Witch</a:t>
                      </a: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es</a:t>
                      </a:r>
                      <a:endParaRPr lang="th-TH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927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Bench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Bench</a:t>
                      </a: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es</a:t>
                      </a:r>
                      <a:endParaRPr lang="th-TH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650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Brush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Brush</a:t>
                      </a: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es</a:t>
                      </a:r>
                      <a:endParaRPr lang="th-TH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785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Branch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Branch</a:t>
                      </a: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es</a:t>
                      </a:r>
                      <a:endParaRPr lang="th-TH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6347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Watch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Watch</a:t>
                      </a: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es</a:t>
                      </a:r>
                      <a:endParaRPr lang="th-TH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355045"/>
                  </a:ext>
                </a:extLst>
              </a:tr>
            </a:tbl>
          </a:graphicData>
        </a:graphic>
      </p:graphicFrame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id="{1E0B3B55-C519-4C09-B18C-80EAAAB0F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4056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B50BB3C-9A93-4507-AC51-89CB4B48C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86" y="356382"/>
            <a:ext cx="9226321" cy="1320800"/>
          </a:xfrm>
        </p:spPr>
        <p:txBody>
          <a:bodyPr>
            <a:normAutofit fontScale="90000"/>
          </a:bodyPr>
          <a:lstStyle/>
          <a:p>
            <a:r>
              <a:rPr lang="en-US" sz="6000" b="1" dirty="0"/>
              <a:t>3-</a:t>
            </a:r>
            <a:r>
              <a:rPr lang="th-TH" sz="6000" b="1" dirty="0"/>
              <a:t>คำนามเอกพจน์ที่ลงท้ายด้วย </a:t>
            </a:r>
            <a:r>
              <a:rPr lang="en-US" sz="6000" b="1" dirty="0"/>
              <a:t>Y </a:t>
            </a:r>
            <a:br>
              <a:rPr lang="en-US" sz="6000" b="1" dirty="0"/>
            </a:br>
            <a:r>
              <a:rPr lang="th-TH" sz="6000" b="1" dirty="0"/>
              <a:t>เมื่อทำให้เป็นพหูพจน์ แยกเป็น </a:t>
            </a:r>
            <a:r>
              <a:rPr lang="en-US" sz="6000" b="1" dirty="0"/>
              <a:t>2 </a:t>
            </a:r>
            <a:r>
              <a:rPr lang="th-TH" sz="6000" b="1" dirty="0"/>
              <a:t>ประเด็น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85540F6-4424-441B-A2E9-03A9F5FB1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80" y="2289859"/>
            <a:ext cx="10515600" cy="4351338"/>
          </a:xfrm>
        </p:spPr>
        <p:txBody>
          <a:bodyPr>
            <a:normAutofit/>
          </a:bodyPr>
          <a:lstStyle/>
          <a:p>
            <a:r>
              <a:rPr lang="th-TH" sz="4800" dirty="0"/>
              <a:t>ประเด็นที่ </a:t>
            </a:r>
            <a:r>
              <a:rPr lang="en-US" sz="4800" dirty="0"/>
              <a:t>1 = (a, e, </a:t>
            </a:r>
            <a:r>
              <a:rPr lang="en-US" sz="4800" dirty="0" err="1"/>
              <a:t>i</a:t>
            </a:r>
            <a:r>
              <a:rPr lang="en-US" sz="4800" dirty="0"/>
              <a:t>, o, u ) Y + </a:t>
            </a:r>
            <a:r>
              <a:rPr lang="en-US" sz="4800" dirty="0">
                <a:solidFill>
                  <a:srgbClr val="FF0000"/>
                </a:solidFill>
              </a:rPr>
              <a:t>s </a:t>
            </a:r>
          </a:p>
          <a:p>
            <a:endParaRPr lang="en-US" sz="4800" dirty="0">
              <a:solidFill>
                <a:srgbClr val="FF0000"/>
              </a:solidFill>
            </a:endParaRPr>
          </a:p>
          <a:p>
            <a:r>
              <a:rPr lang="th-TH" sz="4800" dirty="0">
                <a:solidFill>
                  <a:schemeClr val="tx1"/>
                </a:solidFill>
              </a:rPr>
              <a:t> ถ้า</a:t>
            </a:r>
            <a:r>
              <a:rPr lang="th-TH" sz="4800" u="sng" dirty="0">
                <a:solidFill>
                  <a:srgbClr val="FF0000"/>
                </a:solidFill>
              </a:rPr>
              <a:t>หน้า </a:t>
            </a:r>
            <a:r>
              <a:rPr lang="en-US" sz="4800" u="sng" dirty="0">
                <a:solidFill>
                  <a:srgbClr val="FF0000"/>
                </a:solidFill>
              </a:rPr>
              <a:t>y </a:t>
            </a:r>
            <a:r>
              <a:rPr lang="th-TH" sz="4800" u="sng" dirty="0">
                <a:solidFill>
                  <a:srgbClr val="FF0000"/>
                </a:solidFill>
              </a:rPr>
              <a:t>เป็นสระ </a:t>
            </a:r>
            <a:r>
              <a:rPr lang="th-TH" sz="4800" dirty="0">
                <a:solidFill>
                  <a:schemeClr val="tx1"/>
                </a:solidFill>
              </a:rPr>
              <a:t>คือ เป็น </a:t>
            </a:r>
            <a:r>
              <a:rPr lang="en-US" sz="4800" dirty="0">
                <a:solidFill>
                  <a:schemeClr val="tx1"/>
                </a:solidFill>
              </a:rPr>
              <a:t>a, e, </a:t>
            </a:r>
            <a:r>
              <a:rPr lang="en-US" sz="4800" dirty="0" err="1">
                <a:solidFill>
                  <a:schemeClr val="tx1"/>
                </a:solidFill>
              </a:rPr>
              <a:t>i</a:t>
            </a:r>
            <a:r>
              <a:rPr lang="en-US" sz="4800" dirty="0">
                <a:solidFill>
                  <a:schemeClr val="tx1"/>
                </a:solidFill>
              </a:rPr>
              <a:t>, o, u </a:t>
            </a:r>
            <a:r>
              <a:rPr lang="th-TH" sz="4800" u="sng" dirty="0">
                <a:solidFill>
                  <a:srgbClr val="FF0000"/>
                </a:solidFill>
              </a:rPr>
              <a:t>เติม </a:t>
            </a:r>
            <a:r>
              <a:rPr lang="en-US" sz="4800" u="sng" dirty="0">
                <a:solidFill>
                  <a:srgbClr val="FF0000"/>
                </a:solidFill>
              </a:rPr>
              <a:t>s </a:t>
            </a:r>
            <a:r>
              <a:rPr lang="th-TH" sz="4800" u="sng" dirty="0">
                <a:solidFill>
                  <a:srgbClr val="FF0000"/>
                </a:solidFill>
              </a:rPr>
              <a:t>ปกติ</a:t>
            </a: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E15B97AB-DF2F-4C03-81D0-D4836A7ED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5266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D27E50D4-87E1-4F63-A173-10F97607A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089172"/>
              </p:ext>
            </p:extLst>
          </p:nvPr>
        </p:nvGraphicFramePr>
        <p:xfrm>
          <a:off x="2524369" y="1198099"/>
          <a:ext cx="8128000" cy="350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92090763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145670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Singular nouns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Plural nouns</a:t>
                      </a:r>
                      <a:endParaRPr lang="th-TH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781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boy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boy</a:t>
                      </a: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s</a:t>
                      </a:r>
                      <a:endParaRPr lang="th-TH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964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way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Way</a:t>
                      </a: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s</a:t>
                      </a:r>
                      <a:endParaRPr lang="th-TH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769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day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Day</a:t>
                      </a: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s</a:t>
                      </a:r>
                      <a:endParaRPr lang="th-TH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151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toy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toy</a:t>
                      </a: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s</a:t>
                      </a:r>
                      <a:endParaRPr lang="th-TH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927851"/>
                  </a:ext>
                </a:extLst>
              </a:tr>
            </a:tbl>
          </a:graphicData>
        </a:graphic>
      </p:graphicFrame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id="{185EDF33-813C-4A69-AE4E-8EC07E9EA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10074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B50BB3C-9A93-4507-AC51-89CB4B48C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87" y="356382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sz="6000" b="1" dirty="0"/>
              <a:t>3-</a:t>
            </a:r>
            <a:r>
              <a:rPr lang="th-TH" sz="6000" b="1" dirty="0"/>
              <a:t>คำนามเอกพจน์ที่ลงท้ายด้วย </a:t>
            </a:r>
            <a:r>
              <a:rPr lang="en-US" sz="6000" b="1" dirty="0"/>
              <a:t>Y </a:t>
            </a:r>
            <a:br>
              <a:rPr lang="en-US" sz="6000" b="1" dirty="0"/>
            </a:br>
            <a:r>
              <a:rPr lang="th-TH" sz="6000" b="1" dirty="0"/>
              <a:t>เมื่อทำให้เป็นพหูพจน์ (ต่อ)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85540F6-4424-441B-A2E9-03A9F5FB1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3688" y="2076182"/>
            <a:ext cx="9704623" cy="3880773"/>
          </a:xfrm>
        </p:spPr>
        <p:txBody>
          <a:bodyPr>
            <a:normAutofit/>
          </a:bodyPr>
          <a:lstStyle/>
          <a:p>
            <a:r>
              <a:rPr lang="th-TH" sz="4800" dirty="0"/>
              <a:t>ประเด็นที่ </a:t>
            </a:r>
            <a:r>
              <a:rPr lang="en-US" sz="4800" dirty="0"/>
              <a:t>2 =Not (a, e, </a:t>
            </a:r>
            <a:r>
              <a:rPr lang="en-US" sz="4800" dirty="0" err="1"/>
              <a:t>i</a:t>
            </a:r>
            <a:r>
              <a:rPr lang="en-US" sz="4800" dirty="0"/>
              <a:t>, o, u ) Y + </a:t>
            </a:r>
            <a:r>
              <a:rPr lang="en-US" sz="4800" dirty="0">
                <a:solidFill>
                  <a:srgbClr val="FF0000"/>
                </a:solidFill>
              </a:rPr>
              <a:t>s </a:t>
            </a:r>
          </a:p>
          <a:p>
            <a:endParaRPr lang="en-US" sz="4800" dirty="0">
              <a:solidFill>
                <a:srgbClr val="FF0000"/>
              </a:solidFill>
            </a:endParaRPr>
          </a:p>
          <a:p>
            <a:r>
              <a:rPr lang="th-TH" sz="4800" dirty="0">
                <a:solidFill>
                  <a:schemeClr val="tx1"/>
                </a:solidFill>
              </a:rPr>
              <a:t>ถ้า</a:t>
            </a:r>
            <a:r>
              <a:rPr lang="th-TH" sz="4800" u="sng" dirty="0">
                <a:solidFill>
                  <a:srgbClr val="FF0000"/>
                </a:solidFill>
              </a:rPr>
              <a:t>หน้า </a:t>
            </a:r>
            <a:r>
              <a:rPr lang="en-US" sz="4800" u="sng" dirty="0">
                <a:solidFill>
                  <a:srgbClr val="FF0000"/>
                </a:solidFill>
              </a:rPr>
              <a:t>y </a:t>
            </a:r>
            <a:r>
              <a:rPr lang="th-TH" sz="4800" u="sng" dirty="0">
                <a:solidFill>
                  <a:srgbClr val="FF0000"/>
                </a:solidFill>
              </a:rPr>
              <a:t>เป็นพยัญชนะ </a:t>
            </a:r>
            <a:r>
              <a:rPr lang="en-US" sz="4800" dirty="0">
                <a:solidFill>
                  <a:schemeClr val="tx1"/>
                </a:solidFill>
              </a:rPr>
              <a:t>( </a:t>
            </a:r>
            <a:r>
              <a:rPr lang="th-TH" sz="4800" dirty="0">
                <a:solidFill>
                  <a:schemeClr val="tx1"/>
                </a:solidFill>
              </a:rPr>
              <a:t>ไม่ใช่ </a:t>
            </a:r>
            <a:r>
              <a:rPr lang="en-US" sz="4800" dirty="0">
                <a:solidFill>
                  <a:schemeClr val="tx1"/>
                </a:solidFill>
              </a:rPr>
              <a:t>a, e, </a:t>
            </a:r>
            <a:r>
              <a:rPr lang="en-US" sz="4800" dirty="0" err="1">
                <a:solidFill>
                  <a:schemeClr val="tx1"/>
                </a:solidFill>
              </a:rPr>
              <a:t>i</a:t>
            </a:r>
            <a:r>
              <a:rPr lang="en-US" sz="4800" dirty="0">
                <a:solidFill>
                  <a:schemeClr val="tx1"/>
                </a:solidFill>
              </a:rPr>
              <a:t>, o, u) </a:t>
            </a:r>
            <a:r>
              <a:rPr lang="th-TH" sz="4800" dirty="0">
                <a:solidFill>
                  <a:schemeClr val="tx1"/>
                </a:solidFill>
              </a:rPr>
              <a:t>ให้</a:t>
            </a:r>
            <a:r>
              <a:rPr lang="th-TH" sz="4800" u="sng" dirty="0">
                <a:solidFill>
                  <a:srgbClr val="FF0000"/>
                </a:solidFill>
              </a:rPr>
              <a:t>เปลี่ยน </a:t>
            </a:r>
            <a:r>
              <a:rPr lang="en-US" sz="4800" u="sng" dirty="0">
                <a:solidFill>
                  <a:srgbClr val="FF0000"/>
                </a:solidFill>
              </a:rPr>
              <a:t>y </a:t>
            </a:r>
            <a:r>
              <a:rPr lang="th-TH" sz="4800" u="sng" dirty="0">
                <a:solidFill>
                  <a:srgbClr val="FF0000"/>
                </a:solidFill>
              </a:rPr>
              <a:t>เป็น</a:t>
            </a:r>
            <a:r>
              <a:rPr lang="en-US" sz="4800" u="sng" dirty="0">
                <a:solidFill>
                  <a:srgbClr val="FF0000"/>
                </a:solidFill>
              </a:rPr>
              <a:t> </a:t>
            </a:r>
            <a:r>
              <a:rPr lang="en-US" sz="4800" u="sng" dirty="0" err="1">
                <a:solidFill>
                  <a:srgbClr val="FF0000"/>
                </a:solidFill>
              </a:rPr>
              <a:t>i</a:t>
            </a:r>
            <a:r>
              <a:rPr lang="en-US" sz="4800" u="sng" dirty="0">
                <a:solidFill>
                  <a:srgbClr val="FF0000"/>
                </a:solidFill>
              </a:rPr>
              <a:t> </a:t>
            </a:r>
            <a:r>
              <a:rPr lang="th-TH" sz="4800" u="sng" dirty="0">
                <a:solidFill>
                  <a:srgbClr val="FF0000"/>
                </a:solidFill>
              </a:rPr>
              <a:t>แล้วใส่ </a:t>
            </a:r>
            <a:r>
              <a:rPr lang="en-US" sz="4800" u="sng" dirty="0">
                <a:solidFill>
                  <a:srgbClr val="FF0000"/>
                </a:solidFill>
              </a:rPr>
              <a:t>es </a:t>
            </a:r>
            <a:r>
              <a:rPr lang="th-TH" sz="4800" dirty="0">
                <a:solidFill>
                  <a:schemeClr val="tx1"/>
                </a:solidFill>
              </a:rPr>
              <a:t>ต่อท้ายเข้าไป</a:t>
            </a: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1125106B-DC00-4D75-A132-CD73BD84F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6201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0945770C-F419-43D6-BDC1-D8D0CA14FE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305646"/>
              </p:ext>
            </p:extLst>
          </p:nvPr>
        </p:nvGraphicFramePr>
        <p:xfrm>
          <a:off x="2369625" y="1493520"/>
          <a:ext cx="8128000" cy="350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92090763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145670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Singular nouns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Plural nouns</a:t>
                      </a:r>
                      <a:endParaRPr lang="th-TH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781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baby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bab</a:t>
                      </a: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ies</a:t>
                      </a:r>
                      <a:endParaRPr lang="th-TH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964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study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stud</a:t>
                      </a: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ies</a:t>
                      </a:r>
                      <a:endParaRPr lang="th-TH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769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lorry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lorr</a:t>
                      </a:r>
                      <a:r>
                        <a:rPr lang="en-US" sz="40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ies</a:t>
                      </a:r>
                      <a:endParaRPr lang="th-TH" sz="40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151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story</a:t>
                      </a:r>
                      <a:endParaRPr lang="th-T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stor</a:t>
                      </a: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ies</a:t>
                      </a:r>
                      <a:endParaRPr lang="th-TH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927851"/>
                  </a:ext>
                </a:extLst>
              </a:tr>
            </a:tbl>
          </a:graphicData>
        </a:graphic>
      </p:graphicFrame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id="{05F1D054-001E-4DBC-BBCD-C85BFDE8E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73BE-2B7D-4DEA-8BDD-C43F24F4F747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4974298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</TotalTime>
  <Words>1146</Words>
  <Application>Microsoft Office PowerPoint</Application>
  <PresentationFormat>แบบจอกว้าง</PresentationFormat>
  <Paragraphs>244</Paragraphs>
  <Slides>23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23</vt:i4>
      </vt:variant>
    </vt:vector>
  </HeadingPairs>
  <TitlesOfParts>
    <vt:vector size="29" baseType="lpstr">
      <vt:lpstr>Abadi</vt:lpstr>
      <vt:lpstr>Arial</vt:lpstr>
      <vt:lpstr>Calibri</vt:lpstr>
      <vt:lpstr>Calibri Light</vt:lpstr>
      <vt:lpstr>KodchiangUPC</vt:lpstr>
      <vt:lpstr>ธีมของ Office</vt:lpstr>
      <vt:lpstr>Nouns</vt:lpstr>
      <vt:lpstr>1- ทำคำนามเอกพจน์ให้เป็นพหูพจน์  โดยการเติม S</vt:lpstr>
      <vt:lpstr>งานนำเสนอ PowerPoint</vt:lpstr>
      <vt:lpstr>2-ทำคำนามเอกพจน์ให้เป็นพหูพจน์ โดยการเติม es</vt:lpstr>
      <vt:lpstr>งานนำเสนอ PowerPoint</vt:lpstr>
      <vt:lpstr>3-คำนามเอกพจน์ที่ลงท้ายด้วย Y  เมื่อทำให้เป็นพหูพจน์ แยกเป็น 2 ประเด็น</vt:lpstr>
      <vt:lpstr>งานนำเสนอ PowerPoint</vt:lpstr>
      <vt:lpstr>3-คำนามเอกพจน์ที่ลงท้ายด้วย Y  เมื่อทำให้เป็นพหูพจน์ (ต่อ)</vt:lpstr>
      <vt:lpstr>งานนำเสนอ PowerPoint</vt:lpstr>
      <vt:lpstr>4- คำนามเอกพจน์ที่ลงท้ายด้วย O เมื่อทำให้เป็นพหูพจน์</vt:lpstr>
      <vt:lpstr>5- คำนามเอกพจน์ที่ลงท้ายด้วย f หรือ fe เมื่อทำให้เป็นพหูพจน์</vt:lpstr>
      <vt:lpstr>6- คำนามเอกพจน์ที่เปลี่ยนรูปไปเลย</vt:lpstr>
      <vt:lpstr>7-คำนามเอกพจน์ที่มีรูปเหมือนพหูพจน์ * เป็นเอกพจน์นะคะ ถึงแม้จะเหมือนพหูพจน์*</vt:lpstr>
      <vt:lpstr>8-คำนามที่เป็นพหูพจน์เสมอ</vt:lpstr>
      <vt:lpstr>Nouns</vt:lpstr>
      <vt:lpstr>9- คำนามนับได้ countable nouns</vt:lpstr>
      <vt:lpstr>9- คำนามนับได้ countable nouns (ต่อ)</vt:lpstr>
      <vt:lpstr>9- คำนามนับได้ countable nouns (ต่อ)</vt:lpstr>
      <vt:lpstr>10- คำนามนับไม่ได้ uncountable nouns โดยปกติจะใช้ในรูปเอกพจน์ และไม่ต้องมี article นำหน้า</vt:lpstr>
      <vt:lpstr>10- คำนามนับไม่ได้ uncountable nouns (ต่อ)</vt:lpstr>
      <vt:lpstr>10- คำนามนับไม่ได้ uncountable nouns (ต่อ)</vt:lpstr>
      <vt:lpstr>หน้าที่ของคำนาม</vt:lpstr>
      <vt:lpstr>นามแสดงความเป็นเจ้าของ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Nouns</dc:title>
  <dc:creator>Win10x64_Bit</dc:creator>
  <cp:lastModifiedBy>Win10x64_Bit</cp:lastModifiedBy>
  <cp:revision>49</cp:revision>
  <dcterms:created xsi:type="dcterms:W3CDTF">2019-11-21T08:59:58Z</dcterms:created>
  <dcterms:modified xsi:type="dcterms:W3CDTF">2019-12-02T03:42:34Z</dcterms:modified>
</cp:coreProperties>
</file>